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1" r:id="rId4"/>
    <p:sldId id="258" r:id="rId5"/>
    <p:sldId id="270" r:id="rId6"/>
    <p:sldId id="268" r:id="rId7"/>
    <p:sldId id="259" r:id="rId8"/>
    <p:sldId id="260" r:id="rId9"/>
    <p:sldId id="262" r:id="rId10"/>
    <p:sldId id="263" r:id="rId11"/>
    <p:sldId id="269" r:id="rId12"/>
    <p:sldId id="261" r:id="rId13"/>
    <p:sldId id="265" r:id="rId14"/>
    <p:sldId id="266" r:id="rId15"/>
    <p:sldId id="264" r:id="rId16"/>
  </p:sldIdLst>
  <p:sldSz cx="9144000" cy="6858000" type="screen4x3"/>
  <p:notesSz cx="6881813" cy="96615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11179-BE48-4696-8AB8-B8AF4F358A23}" type="datetimeFigureOut">
              <a:rPr lang="it-IT" smtClean="0"/>
              <a:t>15/10/2018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589463"/>
            <a:ext cx="5505450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81419-57FB-4B30-996C-251D82EE3C6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54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64A3-2AF9-4FF1-A08B-9FE7F20E6D62}" type="datetime1">
              <a:rPr lang="it-IT" smtClean="0"/>
              <a:t>15/10/2018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Poli Natascia - Liceo Alessandro da Imola (Italy)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CD5B-3FB6-4A86-95EC-E9FCC3D943D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3856-BFCC-4DB7-AE34-6557719F4FDD}" type="datetime1">
              <a:rPr lang="it-IT" smtClean="0"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Poli Natascia - Liceo Alessandro da Imola (Italy)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CD5B-3FB6-4A86-95EC-E9FCC3D943D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3598-B9DD-4D74-A6C4-099D7F8A869B}" type="datetime1">
              <a:rPr lang="it-IT" smtClean="0"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Poli Natascia - Liceo Alessandro da Imola (Italy)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CD5B-3FB6-4A86-95EC-E9FCC3D943D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0632-AA9B-4552-B5DA-EE65C9A7F23F}" type="datetime1">
              <a:rPr lang="it-IT" smtClean="0"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Poli Natascia - Liceo Alessandro da Imola (Italy)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CD5B-3FB6-4A86-95EC-E9FCC3D943D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602D-AFD8-4739-9CC7-97EB1DC23077}" type="datetime1">
              <a:rPr lang="it-IT" smtClean="0"/>
              <a:t>15/10/2018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Poli Natascia - Liceo Alessandro da Imola (Italy)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CD5B-3FB6-4A86-95EC-E9FCC3D943D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F754-357C-4D24-B381-37E43D0851BB}" type="datetime1">
              <a:rPr lang="it-IT" smtClean="0"/>
              <a:t>15/10/2018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Poli Natascia - Liceo Alessandro da Imola (Italy)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CD5B-3FB6-4A86-95EC-E9FCC3D943D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E5A1-1B07-47FD-8EE2-68A1E51E3276}" type="datetime1">
              <a:rPr lang="it-IT" smtClean="0"/>
              <a:t>15/10/2018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Poli Natascia - Liceo Alessandro da Imola (Italy)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CD5B-3FB6-4A86-95EC-E9FCC3D943D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5F31-1B30-4B78-A034-A095582BB5E9}" type="datetime1">
              <a:rPr lang="it-IT" smtClean="0"/>
              <a:t>15/10/2018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Poli Natascia - Liceo Alessandro da Imola (Italy)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CD5B-3FB6-4A86-95EC-E9FCC3D943D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67F6-B9B8-440D-A35E-BA805E05A676}" type="datetime1">
              <a:rPr lang="it-IT" smtClean="0"/>
              <a:t>15/10/2018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Poli Natascia - Liceo Alessandro da Imola (Italy)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CD5B-3FB6-4A86-95EC-E9FCC3D943D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9A27-A3F2-4BB8-BD28-C57B9ED9D75E}" type="datetime1">
              <a:rPr lang="it-IT" smtClean="0"/>
              <a:t>15/10/2018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Poli Natascia - Liceo Alessandro da Imola (Italy)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CD5B-3FB6-4A86-95EC-E9FCC3D943D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9935-E0E6-475B-9585-CC64112E5DBF}" type="datetime1">
              <a:rPr lang="it-IT" smtClean="0"/>
              <a:t>15/10/2018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Poli Natascia - Liceo Alessandro da Imola (Italy)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17CD5B-3FB6-4A86-95EC-E9FCC3D943D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A0C5EC-729B-4B07-867B-A260221C8572}" type="datetime1">
              <a:rPr lang="it-IT" smtClean="0"/>
              <a:t>15/10/2018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it-IT" smtClean="0"/>
              <a:t>Poli Natascia - Liceo Alessandro da Imola (Italy)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17CD5B-3FB6-4A86-95EC-E9FCC3D943D0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/INTERVIEW%20SKIER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28662" y="1385886"/>
            <a:ext cx="7456386" cy="1828800"/>
          </a:xfrm>
        </p:spPr>
        <p:txBody>
          <a:bodyPr>
            <a:normAutofit/>
          </a:bodyPr>
          <a:lstStyle/>
          <a:p>
            <a:pPr algn="l"/>
            <a:r>
              <a:rPr lang="it-IT" dirty="0" err="1" smtClean="0"/>
              <a:t>E@NEWS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500" b="0" dirty="0" smtClean="0"/>
              <a:t>2017-2019</a:t>
            </a:r>
            <a:endParaRPr lang="it-IT" sz="3500" b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28992" y="4286256"/>
            <a:ext cx="4959104" cy="1285884"/>
          </a:xfrm>
        </p:spPr>
        <p:txBody>
          <a:bodyPr/>
          <a:lstStyle/>
          <a:p>
            <a:pPr algn="l"/>
            <a:r>
              <a:rPr lang="it-IT" sz="2400" dirty="0" smtClean="0"/>
              <a:t>KA2 – </a:t>
            </a:r>
            <a:r>
              <a:rPr lang="it-IT" sz="2400" dirty="0" err="1" smtClean="0"/>
              <a:t>Cooperation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</a:t>
            </a:r>
            <a:r>
              <a:rPr lang="it-IT" sz="2400" dirty="0" err="1" smtClean="0"/>
              <a:t>Innovation</a:t>
            </a:r>
            <a:r>
              <a:rPr lang="it-IT" sz="2400" dirty="0" smtClean="0"/>
              <a:t> </a:t>
            </a:r>
            <a:br>
              <a:rPr lang="it-IT" sz="2400" dirty="0" smtClean="0"/>
            </a:br>
            <a:r>
              <a:rPr lang="it-IT" sz="2400" dirty="0" smtClean="0"/>
              <a:t>and the Exchange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Good</a:t>
            </a:r>
            <a:r>
              <a:rPr lang="it-IT" sz="2400" dirty="0" smtClean="0"/>
              <a:t> </a:t>
            </a:r>
            <a:r>
              <a:rPr lang="it-IT" sz="2400" dirty="0" err="1" smtClean="0"/>
              <a:t>Practices</a:t>
            </a:r>
            <a:endParaRPr lang="it-IT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8" name="Picture 2" descr="https://twinspace.etwinning.net/files/collabspace/6/26/526/46526/b39c866a_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71546"/>
            <a:ext cx="2714644" cy="2099327"/>
          </a:xfrm>
          <a:prstGeom prst="rect">
            <a:avLst/>
          </a:prstGeo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929190" y="6286520"/>
            <a:ext cx="4000528" cy="365125"/>
          </a:xfrm>
        </p:spPr>
        <p:txBody>
          <a:bodyPr/>
          <a:lstStyle/>
          <a:p>
            <a:pPr algn="r"/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 on </a:t>
            </a:r>
            <a:r>
              <a:rPr lang="it-IT" dirty="0" err="1" smtClean="0"/>
              <a:t>Twinspace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1935480"/>
            <a:ext cx="7858180" cy="492252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GB" dirty="0" smtClean="0"/>
          </a:p>
          <a:p>
            <a:pPr lvl="0">
              <a:buNone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STEP: </a:t>
            </a:r>
          </a:p>
          <a:p>
            <a:pPr lvl="0"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INTERNATIONAL REPORTS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AIM: to compare different cultures and create an international report, promoting the awareness of our European identity</a:t>
            </a:r>
            <a:endParaRPr lang="it-IT" dirty="0" smtClean="0"/>
          </a:p>
          <a:p>
            <a:pPr lvl="0">
              <a:buNone/>
            </a:pPr>
            <a:endParaRPr lang="en-GB" sz="20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881546" y="6350023"/>
            <a:ext cx="4262454" cy="365125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Peer-to-peer </a:t>
            </a:r>
            <a:r>
              <a:rPr lang="it-IT" dirty="0" err="1" smtClean="0"/>
              <a:t>teaching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1935480"/>
            <a:ext cx="7858180" cy="492252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dirty="0" smtClean="0"/>
              <a:t>Using what they learnt about the partner countries and the new methodologies acquired, the students prepare </a:t>
            </a:r>
          </a:p>
          <a:p>
            <a:pPr lvl="0">
              <a:buNone/>
            </a:pPr>
            <a:endParaRPr lang="en-GB" dirty="0" smtClean="0"/>
          </a:p>
          <a:p>
            <a:pPr lvl="0" algn="ctr">
              <a:buNone/>
            </a:pPr>
            <a:r>
              <a:rPr lang="en-GB" sz="3500" b="1" dirty="0" smtClean="0"/>
              <a:t>CLIL lessons on Geography</a:t>
            </a:r>
          </a:p>
          <a:p>
            <a:pPr lvl="0">
              <a:buNone/>
            </a:pPr>
            <a:endParaRPr lang="en-GB" dirty="0" smtClean="0"/>
          </a:p>
          <a:p>
            <a:pPr lvl="0">
              <a:buNone/>
            </a:pPr>
            <a:r>
              <a:rPr lang="en-GB" dirty="0" smtClean="0"/>
              <a:t>to be taught to younger students of middle schools</a:t>
            </a:r>
          </a:p>
          <a:p>
            <a:pPr lvl="0">
              <a:buNone/>
            </a:pPr>
            <a:endParaRPr lang="en-GB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000628" y="6350023"/>
            <a:ext cx="4143372" cy="365125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Meeting in </a:t>
            </a:r>
            <a:r>
              <a:rPr lang="it-IT" dirty="0" err="1" smtClean="0"/>
              <a:t>Norway</a:t>
            </a:r>
            <a:r>
              <a:rPr lang="it-IT" dirty="0" smtClean="0"/>
              <a:t> – </a:t>
            </a:r>
            <a:r>
              <a:rPr lang="it-IT" dirty="0" err="1" smtClean="0"/>
              <a:t>April</a:t>
            </a:r>
            <a:r>
              <a:rPr lang="it-IT" dirty="0" smtClean="0"/>
              <a:t> 2018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WHO?</a:t>
            </a:r>
          </a:p>
          <a:p>
            <a:r>
              <a:rPr lang="it-IT" dirty="0" err="1" smtClean="0"/>
              <a:t>teachers</a:t>
            </a:r>
            <a:r>
              <a:rPr lang="it-IT" dirty="0" smtClean="0"/>
              <a:t> and </a:t>
            </a:r>
            <a:r>
              <a:rPr lang="it-IT" dirty="0" err="1" smtClean="0"/>
              <a:t>selected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ambassadors</a:t>
            </a:r>
            <a:endParaRPr lang="it-IT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WHAT?</a:t>
            </a:r>
          </a:p>
          <a:p>
            <a:r>
              <a:rPr lang="en-GB" dirty="0" smtClean="0"/>
              <a:t>seminars on media ethics, the role of the media in modern society and media production</a:t>
            </a:r>
          </a:p>
          <a:p>
            <a:r>
              <a:rPr lang="en-GB" dirty="0" smtClean="0"/>
              <a:t>workshops on creative and innovative writing and video production</a:t>
            </a:r>
          </a:p>
          <a:p>
            <a:r>
              <a:rPr lang="en-GB" dirty="0" smtClean="0"/>
              <a:t>visits to media companies and organizations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dirty="0" smtClean="0"/>
              <a:t>WHY</a:t>
            </a:r>
            <a:endParaRPr lang="en-GB" sz="1800" dirty="0" smtClean="0"/>
          </a:p>
          <a:p>
            <a:r>
              <a:rPr lang="en-GB" dirty="0" smtClean="0"/>
              <a:t>to improve the quality of the students’ products, posted on eTwinning in the form of articles</a:t>
            </a:r>
            <a:r>
              <a:rPr lang="en-GB" b="1" dirty="0" smtClean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en-GB" dirty="0" smtClean="0"/>
              <a:t>and videos (</a:t>
            </a:r>
            <a:r>
              <a:rPr lang="it-IT" dirty="0" smtClean="0"/>
              <a:t>https://twinspace.etwinning.net/46526/pages/page/292601)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024422" y="6350023"/>
            <a:ext cx="4119578" cy="365125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000108"/>
          </a:xfrm>
        </p:spPr>
        <p:txBody>
          <a:bodyPr>
            <a:normAutofit/>
          </a:bodyPr>
          <a:lstStyle/>
          <a:p>
            <a:r>
              <a:rPr lang="it-IT" dirty="0" smtClean="0"/>
              <a:t>THE STUDENTS in </a:t>
            </a:r>
            <a:r>
              <a:rPr lang="it-IT" dirty="0" err="1" smtClean="0"/>
              <a:t>Norway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881546" y="6350023"/>
            <a:ext cx="4262454" cy="365125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000108"/>
          </a:xfrm>
        </p:spPr>
        <p:txBody>
          <a:bodyPr>
            <a:normAutofit/>
          </a:bodyPr>
          <a:lstStyle/>
          <a:p>
            <a:r>
              <a:rPr lang="it-IT" dirty="0" smtClean="0"/>
              <a:t>THE TEACHERS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952984" y="6286520"/>
            <a:ext cx="4191016" cy="365125"/>
          </a:xfrm>
        </p:spPr>
        <p:txBody>
          <a:bodyPr/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Poli </a:t>
            </a:r>
            <a:r>
              <a:rPr lang="it-IT" sz="1400" b="1" dirty="0" err="1" smtClean="0">
                <a:solidFill>
                  <a:schemeClr val="bg1"/>
                </a:solidFill>
              </a:rPr>
              <a:t>Natascia</a:t>
            </a:r>
            <a:r>
              <a:rPr lang="it-IT" sz="1400" b="1" dirty="0" smtClean="0">
                <a:solidFill>
                  <a:schemeClr val="bg1"/>
                </a:solidFill>
              </a:rPr>
              <a:t> - Liceo Alessandro da Imola (Italy)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Meeting in Italy – March 2019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final meeting of teachers and students</a:t>
            </a:r>
          </a:p>
          <a:p>
            <a:endParaRPr lang="en-GB" dirty="0" smtClean="0"/>
          </a:p>
          <a:p>
            <a:r>
              <a:rPr lang="en-GB" dirty="0" smtClean="0"/>
              <a:t>workshops, lectures and visits to media companies and organizations</a:t>
            </a:r>
          </a:p>
          <a:p>
            <a:endParaRPr lang="en-GB" dirty="0" smtClean="0"/>
          </a:p>
          <a:p>
            <a:r>
              <a:rPr lang="en-GB" dirty="0" smtClean="0"/>
              <a:t>the students, divided in mixed groups, will discuss some given topics and create international media products which will be assembled in an </a:t>
            </a:r>
            <a:r>
              <a:rPr lang="en-GB" b="1" dirty="0" smtClean="0"/>
              <a:t>international newspaper or magazine</a:t>
            </a:r>
            <a:endParaRPr lang="it-IT" b="1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952984" y="6350023"/>
            <a:ext cx="4191016" cy="365125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7 partner </a:t>
            </a:r>
            <a:r>
              <a:rPr lang="it-IT" dirty="0" err="1" smtClean="0"/>
              <a:t>schools</a:t>
            </a:r>
            <a:r>
              <a:rPr lang="it-IT" dirty="0" smtClean="0"/>
              <a:t> </a:t>
            </a:r>
            <a:r>
              <a:rPr lang="it-IT" dirty="0" err="1" smtClean="0"/>
              <a:t>from…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935480"/>
            <a:ext cx="8229600" cy="4922520"/>
          </a:xfrm>
        </p:spPr>
        <p:txBody>
          <a:bodyPr numCol="2"/>
          <a:lstStyle/>
          <a:p>
            <a:r>
              <a:rPr lang="it-IT" dirty="0" smtClean="0"/>
              <a:t>The </a:t>
            </a:r>
            <a:r>
              <a:rPr lang="it-IT" dirty="0" err="1" smtClean="0"/>
              <a:t>Czech</a:t>
            </a:r>
            <a:r>
              <a:rPr lang="it-IT" dirty="0" smtClean="0"/>
              <a:t> Republic</a:t>
            </a:r>
          </a:p>
          <a:p>
            <a:r>
              <a:rPr lang="it-IT" dirty="0" err="1" smtClean="0"/>
              <a:t>Germany</a:t>
            </a:r>
            <a:endParaRPr lang="it-IT" dirty="0" smtClean="0"/>
          </a:p>
          <a:p>
            <a:r>
              <a:rPr lang="it-IT" dirty="0" smtClean="0"/>
              <a:t>Italy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Netherlands</a:t>
            </a:r>
            <a:endParaRPr lang="it-IT" dirty="0" smtClean="0"/>
          </a:p>
          <a:p>
            <a:r>
              <a:rPr lang="it-IT" dirty="0" err="1" smtClean="0"/>
              <a:t>Norway</a:t>
            </a:r>
            <a:endParaRPr lang="it-IT" dirty="0" smtClean="0"/>
          </a:p>
          <a:p>
            <a:r>
              <a:rPr lang="it-IT" dirty="0" smtClean="0"/>
              <a:t>The Republic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Ireland</a:t>
            </a:r>
            <a:endParaRPr lang="it-IT" dirty="0" smtClean="0"/>
          </a:p>
          <a:p>
            <a:r>
              <a:rPr lang="it-IT" dirty="0" err="1" smtClean="0"/>
              <a:t>Turkey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20 </a:t>
            </a:r>
            <a:r>
              <a:rPr lang="it-IT" dirty="0" err="1" smtClean="0"/>
              <a:t>teachers</a:t>
            </a:r>
            <a:r>
              <a:rPr lang="it-IT" dirty="0" smtClean="0"/>
              <a:t> + </a:t>
            </a:r>
          </a:p>
          <a:p>
            <a:pPr>
              <a:buNone/>
            </a:pPr>
            <a:r>
              <a:rPr lang="it-IT" dirty="0" smtClean="0"/>
              <a:t>150/200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4294967295"/>
          </p:nvPr>
        </p:nvSpPr>
        <p:spPr>
          <a:xfrm>
            <a:off x="4786315" y="1920875"/>
            <a:ext cx="4357686" cy="443388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Risultati immagini per europe piantina poli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4170615" cy="4777987"/>
          </a:xfrm>
          <a:prstGeom prst="rect">
            <a:avLst/>
          </a:prstGeom>
          <a:noFill/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000628" y="6492875"/>
            <a:ext cx="4143372" cy="365125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it-IT" sz="5500" dirty="0" smtClean="0"/>
              <a:t>FOCUS ON</a:t>
            </a:r>
            <a:endParaRPr lang="it-IT" sz="55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5286388"/>
          </a:xfrm>
        </p:spPr>
        <p:txBody>
          <a:bodyPr>
            <a:normAutofit lnSpcReduction="10000"/>
          </a:bodyPr>
          <a:lstStyle/>
          <a:p>
            <a:r>
              <a:rPr lang="it-IT" sz="4500" dirty="0" smtClean="0"/>
              <a:t> JOURNALISM AND MASS MEDIA</a:t>
            </a:r>
          </a:p>
          <a:p>
            <a:r>
              <a:rPr lang="it-IT" sz="4500" dirty="0" smtClean="0"/>
              <a:t>RESPONSIBLE USE OF SOCIAL MEDIA</a:t>
            </a:r>
          </a:p>
          <a:p>
            <a:r>
              <a:rPr lang="it-IT" sz="4500" dirty="0" smtClean="0"/>
              <a:t> MEDIA ETHICS</a:t>
            </a:r>
          </a:p>
          <a:p>
            <a:r>
              <a:rPr lang="it-IT" sz="4500" dirty="0" smtClean="0"/>
              <a:t>INNOVATIVE WRITING AND VIDEO PRODUCTION</a:t>
            </a:r>
            <a:endParaRPr lang="it-IT" sz="45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072066" y="6357958"/>
            <a:ext cx="4071934" cy="365125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r>
              <a:rPr lang="it-IT" dirty="0" err="1" smtClean="0"/>
              <a:t>Aims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4967302"/>
          </a:xfrm>
        </p:spPr>
        <p:txBody>
          <a:bodyPr>
            <a:noAutofit/>
          </a:bodyPr>
          <a:lstStyle/>
          <a:p>
            <a:r>
              <a:rPr lang="en-GB" sz="2800" dirty="0" smtClean="0"/>
              <a:t>getting to know each other and promoting </a:t>
            </a:r>
            <a:r>
              <a:rPr lang="en-GB" sz="2800" b="1" dirty="0" smtClean="0"/>
              <a:t>awareness </a:t>
            </a:r>
            <a:r>
              <a:rPr lang="en-GB" sz="2800" dirty="0" smtClean="0"/>
              <a:t>of our European identity</a:t>
            </a:r>
          </a:p>
          <a:p>
            <a:r>
              <a:rPr lang="en-GB" sz="2800" b="1" dirty="0" smtClean="0"/>
              <a:t>cooperating</a:t>
            </a:r>
            <a:r>
              <a:rPr lang="en-GB" sz="2800" dirty="0" smtClean="0"/>
              <a:t> for </a:t>
            </a:r>
            <a:r>
              <a:rPr lang="en-GB" sz="2800" b="1" dirty="0" smtClean="0"/>
              <a:t>innovation </a:t>
            </a:r>
            <a:r>
              <a:rPr lang="en-GB" sz="2800" dirty="0" smtClean="0"/>
              <a:t>(new teaching and learning methods)</a:t>
            </a:r>
          </a:p>
          <a:p>
            <a:r>
              <a:rPr lang="en-GB" sz="2800" dirty="0" smtClean="0"/>
              <a:t>exchanging useful information and </a:t>
            </a:r>
            <a:r>
              <a:rPr lang="en-GB" sz="2800" b="1" dirty="0" smtClean="0"/>
              <a:t>good practices</a:t>
            </a:r>
          </a:p>
          <a:p>
            <a:r>
              <a:rPr lang="en-GB" sz="2800" dirty="0" smtClean="0"/>
              <a:t>developing </a:t>
            </a:r>
            <a:r>
              <a:rPr lang="en-GB" sz="2800" b="1" dirty="0" smtClean="0"/>
              <a:t>professional skills </a:t>
            </a:r>
            <a:r>
              <a:rPr lang="en-GB" sz="2800" dirty="0" smtClean="0"/>
              <a:t>in the field of journalism and social media</a:t>
            </a:r>
          </a:p>
          <a:p>
            <a:r>
              <a:rPr lang="en-GB" sz="2800" b="1" dirty="0" smtClean="0"/>
              <a:t>enhancing</a:t>
            </a:r>
            <a:r>
              <a:rPr lang="en-GB" sz="2800" dirty="0" smtClean="0"/>
              <a:t> the students’ </a:t>
            </a:r>
            <a:r>
              <a:rPr lang="en-GB" sz="2800" b="1" dirty="0" smtClean="0"/>
              <a:t>competences </a:t>
            </a:r>
            <a:r>
              <a:rPr lang="en-GB" sz="2800" dirty="0" smtClean="0"/>
              <a:t>(language, study and ICT skills)</a:t>
            </a:r>
          </a:p>
          <a:p>
            <a:r>
              <a:rPr lang="en-GB" sz="2800" dirty="0" smtClean="0"/>
              <a:t>final product: the creation of a </a:t>
            </a:r>
            <a:r>
              <a:rPr lang="en-GB" sz="2800" b="1" dirty="0" smtClean="0"/>
              <a:t>European magazine</a:t>
            </a:r>
            <a:endParaRPr lang="it-IT" sz="28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929190" y="6286520"/>
            <a:ext cx="4214810" cy="365125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An innovative </a:t>
            </a:r>
            <a:r>
              <a:rPr lang="it-IT" dirty="0" err="1" smtClean="0"/>
              <a:t>approach</a:t>
            </a:r>
            <a:r>
              <a:rPr lang="it-IT" dirty="0" smtClean="0"/>
              <a:t> - </a:t>
            </a:r>
            <a:r>
              <a:rPr lang="it-IT" sz="3300" dirty="0" err="1" smtClean="0"/>
              <a:t>used</a:t>
            </a:r>
            <a:r>
              <a:rPr lang="it-IT" sz="3300" dirty="0" smtClean="0"/>
              <a:t> </a:t>
            </a:r>
            <a:r>
              <a:rPr lang="it-IT" sz="3300" dirty="0" err="1" smtClean="0"/>
              <a:t>both</a:t>
            </a:r>
            <a:r>
              <a:rPr lang="it-IT" sz="3300" dirty="0" smtClean="0"/>
              <a:t> </a:t>
            </a:r>
            <a:r>
              <a:rPr lang="it-IT" sz="3300" dirty="0" err="1" smtClean="0"/>
              <a:t>by</a:t>
            </a:r>
            <a:r>
              <a:rPr lang="it-IT" sz="3300" dirty="0" smtClean="0"/>
              <a:t> </a:t>
            </a:r>
            <a:r>
              <a:rPr lang="it-IT" sz="3300" dirty="0" err="1" smtClean="0"/>
              <a:t>teachers</a:t>
            </a:r>
            <a:r>
              <a:rPr lang="it-IT" sz="3300" dirty="0" smtClean="0"/>
              <a:t> and </a:t>
            </a:r>
            <a:r>
              <a:rPr lang="it-IT" sz="3300" dirty="0" err="1" smtClean="0"/>
              <a:t>students</a:t>
            </a:r>
            <a:endParaRPr lang="it-IT" sz="33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214950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innovative ways of collaborating between peers </a:t>
            </a:r>
            <a:r>
              <a:rPr lang="en-GB" dirty="0" smtClean="0"/>
              <a:t>– on eTwinning and </a:t>
            </a:r>
            <a:r>
              <a:rPr lang="en-GB" dirty="0" err="1" smtClean="0"/>
              <a:t>TwinSpace</a:t>
            </a:r>
            <a:endParaRPr lang="en-GB" dirty="0" smtClean="0"/>
          </a:p>
          <a:p>
            <a:r>
              <a:rPr lang="en-GB" b="1" dirty="0" smtClean="0"/>
              <a:t>innovative learning environment </a:t>
            </a:r>
            <a:r>
              <a:rPr lang="en-GB" dirty="0" smtClean="0"/>
              <a:t>- use of technologies, of Interactive Whiteboards in every classroom and of the flipped classroom methodology</a:t>
            </a:r>
          </a:p>
          <a:p>
            <a:r>
              <a:rPr lang="en-GB" b="1" dirty="0" smtClean="0"/>
              <a:t>innovative use of I.T. </a:t>
            </a:r>
            <a:r>
              <a:rPr lang="en-GB" dirty="0" smtClean="0"/>
              <a:t>- the Internet, different computer  programs (PowerPoint and </a:t>
            </a:r>
            <a:r>
              <a:rPr lang="en-GB" dirty="0" err="1" smtClean="0"/>
              <a:t>Prezi</a:t>
            </a:r>
            <a:r>
              <a:rPr lang="en-GB" dirty="0" smtClean="0"/>
              <a:t> presentations), </a:t>
            </a:r>
            <a:r>
              <a:rPr lang="en-GB" dirty="0" err="1" smtClean="0"/>
              <a:t>WebQuests</a:t>
            </a:r>
            <a:r>
              <a:rPr lang="en-GB" dirty="0" smtClean="0"/>
              <a:t>, YouTube videos, online newspapers, virtual classrooms, etc.</a:t>
            </a:r>
          </a:p>
          <a:p>
            <a:r>
              <a:rPr lang="en-GB" b="1" dirty="0" smtClean="0"/>
              <a:t>use of several media </a:t>
            </a:r>
            <a:r>
              <a:rPr lang="en-GB" dirty="0" smtClean="0"/>
              <a:t>- videos, written and oral interviews, newspaper articles, drawing, etc.</a:t>
            </a:r>
          </a:p>
          <a:p>
            <a:r>
              <a:rPr lang="en-GB" b="1" dirty="0" smtClean="0"/>
              <a:t>peer-to-peer teaching and CLIL lessons </a:t>
            </a:r>
            <a:r>
              <a:rPr lang="en-GB" dirty="0" smtClean="0"/>
              <a:t>on Geography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095860" y="6492875"/>
            <a:ext cx="4048140" cy="222273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Teachers</a:t>
            </a:r>
            <a:r>
              <a:rPr lang="it-IT" dirty="0" smtClean="0"/>
              <a:t>’ </a:t>
            </a:r>
            <a:r>
              <a:rPr lang="it-IT" dirty="0" err="1" smtClean="0"/>
              <a:t>meetings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November</a:t>
            </a:r>
            <a:r>
              <a:rPr lang="it-IT" dirty="0" smtClean="0"/>
              <a:t> 2017 - the </a:t>
            </a:r>
            <a:r>
              <a:rPr lang="it-IT" dirty="0" err="1" smtClean="0"/>
              <a:t>Netherlands</a:t>
            </a:r>
            <a:endParaRPr lang="it-IT" dirty="0" smtClean="0"/>
          </a:p>
          <a:p>
            <a:r>
              <a:rPr lang="it-IT" dirty="0" err="1" smtClean="0"/>
              <a:t>November</a:t>
            </a:r>
            <a:r>
              <a:rPr lang="it-IT" dirty="0" smtClean="0"/>
              <a:t> 2018 – the </a:t>
            </a:r>
            <a:r>
              <a:rPr lang="it-IT" dirty="0" err="1" smtClean="0"/>
              <a:t>Czech</a:t>
            </a:r>
            <a:r>
              <a:rPr lang="it-IT" dirty="0" smtClean="0"/>
              <a:t> Republic</a:t>
            </a:r>
          </a:p>
          <a:p>
            <a:endParaRPr lang="it-IT" dirty="0" smtClean="0"/>
          </a:p>
          <a:p>
            <a:r>
              <a:rPr lang="en-GB" dirty="0" smtClean="0"/>
              <a:t>AIM: attending lectures and workshops from media professionals in the field of visual and audio media and </a:t>
            </a:r>
            <a:r>
              <a:rPr lang="en-US" dirty="0" smtClean="0"/>
              <a:t>new communicational strategies t</a:t>
            </a:r>
            <a:r>
              <a:rPr lang="en-GB" dirty="0" smtClean="0"/>
              <a:t>o pass on to the students back at home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095860" y="6564337"/>
            <a:ext cx="4048140" cy="222249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5362" name="Picture 2" descr="https://twinspace.etwinning.net/files/collabspace/6/26/526/46526/images/b510873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89" y="612362"/>
            <a:ext cx="3727395" cy="2797568"/>
          </a:xfrm>
          <a:prstGeom prst="rect">
            <a:avLst/>
          </a:prstGeom>
          <a:noFill/>
        </p:spPr>
      </p:pic>
      <p:pic>
        <p:nvPicPr>
          <p:cNvPr id="15364" name="Picture 4" descr="https://twinspace.etwinning.net/files/collabspace/6/26/526/46526/images/b4f931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4333588" cy="2857520"/>
          </a:xfrm>
          <a:prstGeom prst="rect">
            <a:avLst/>
          </a:prstGeom>
          <a:noFill/>
        </p:spPr>
      </p:pic>
      <p:pic>
        <p:nvPicPr>
          <p:cNvPr id="15366" name="Picture 6" descr="https://twinspace.etwinning.net/files/collabspace/6/26/526/46526/images/b6117b5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3865141"/>
            <a:ext cx="3720984" cy="2792757"/>
          </a:xfrm>
          <a:prstGeom prst="rect">
            <a:avLst/>
          </a:prstGeom>
          <a:noFill/>
        </p:spPr>
      </p:pic>
      <p:pic>
        <p:nvPicPr>
          <p:cNvPr id="15368" name="Picture 8" descr="https://twinspace.etwinning.net/files/collabspace/6/26/526/46526/images/b4106ea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311" y="3629337"/>
            <a:ext cx="3808531" cy="2858464"/>
          </a:xfrm>
          <a:prstGeom prst="rect">
            <a:avLst/>
          </a:prstGeom>
          <a:noFill/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5072098" y="6572272"/>
            <a:ext cx="4286248" cy="214314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 on </a:t>
            </a:r>
            <a:r>
              <a:rPr lang="it-IT" dirty="0" err="1" smtClean="0"/>
              <a:t>Twinspace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1935480"/>
            <a:ext cx="7643866" cy="492252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GB" dirty="0" smtClean="0"/>
          </a:p>
          <a:p>
            <a:pPr lvl="0">
              <a:buNone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STEP: </a:t>
            </a:r>
          </a:p>
          <a:p>
            <a:pPr lvl="0">
              <a:buNone/>
            </a:pPr>
            <a:endParaRPr lang="en-GB" dirty="0" smtClean="0"/>
          </a:p>
          <a:p>
            <a:pPr lvl="0">
              <a:buNone/>
            </a:pPr>
            <a:r>
              <a:rPr lang="en-GB" dirty="0" smtClean="0"/>
              <a:t>PERSONAL PRESENTATIONS / INTERVIEWS</a:t>
            </a:r>
          </a:p>
          <a:p>
            <a:pPr lvl="0">
              <a:buNone/>
            </a:pPr>
            <a:endParaRPr lang="en-GB" dirty="0" smtClean="0"/>
          </a:p>
          <a:p>
            <a:pPr lvl="0">
              <a:buNone/>
            </a:pPr>
            <a:r>
              <a:rPr lang="en-GB" dirty="0" smtClean="0"/>
              <a:t>AIM: to stimulate communication between peers</a:t>
            </a:r>
            <a:endParaRPr lang="it-IT" dirty="0" smtClean="0"/>
          </a:p>
          <a:p>
            <a:pPr lvl="0"/>
            <a:endParaRPr lang="en-GB" sz="2000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024422" y="6357958"/>
            <a:ext cx="4119578" cy="365125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 on </a:t>
            </a:r>
            <a:r>
              <a:rPr lang="it-IT" dirty="0" err="1" smtClean="0"/>
              <a:t>Twinspace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1935480"/>
            <a:ext cx="7858180" cy="492252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GB" dirty="0" smtClean="0"/>
          </a:p>
          <a:p>
            <a:pPr lvl="0">
              <a:buNone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STEP: </a:t>
            </a:r>
          </a:p>
          <a:p>
            <a:pPr lvl="0"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NATIONAL ARTICLES / VIDEOS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AIM: to use the methodology acquired to write articles and create videos about national topics (important people, entrepreneurship, environment, cultural events</a:t>
            </a:r>
            <a:r>
              <a:rPr lang="en-GB" smtClean="0"/>
              <a:t>, sports, </a:t>
            </a:r>
            <a:r>
              <a:rPr lang="en-GB" dirty="0" smtClean="0"/>
              <a:t>school issues)</a:t>
            </a:r>
            <a:endParaRPr lang="it-IT" dirty="0" smtClean="0"/>
          </a:p>
          <a:p>
            <a:pPr lvl="0"/>
            <a:endParaRPr lang="en-GB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952984" y="6350023"/>
            <a:ext cx="4191016" cy="365125"/>
          </a:xfrm>
        </p:spPr>
        <p:txBody>
          <a:bodyPr/>
          <a:lstStyle/>
          <a:p>
            <a:r>
              <a:rPr lang="it-IT" sz="1400" b="1" dirty="0" smtClean="0"/>
              <a:t>Poli </a:t>
            </a:r>
            <a:r>
              <a:rPr lang="it-IT" sz="1400" b="1" dirty="0" err="1" smtClean="0"/>
              <a:t>Natascia</a:t>
            </a:r>
            <a:r>
              <a:rPr lang="it-IT" sz="1400" b="1" dirty="0" smtClean="0"/>
              <a:t> - Liceo Alessandro da Imola (Italy)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657</Words>
  <Application>Microsoft Office PowerPoint</Application>
  <PresentationFormat>Prezentácia na obrazovke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Equinozio</vt:lpstr>
      <vt:lpstr>E@NEWS 2017-2019</vt:lpstr>
      <vt:lpstr>7 partner schools from…</vt:lpstr>
      <vt:lpstr>FOCUS ON</vt:lpstr>
      <vt:lpstr>Aims:</vt:lpstr>
      <vt:lpstr>An innovative approach - used both by teachers and students</vt:lpstr>
      <vt:lpstr>Teachers’ meetings</vt:lpstr>
      <vt:lpstr>Prezentácia programu PowerPoint</vt:lpstr>
      <vt:lpstr>Students working on Twinspace</vt:lpstr>
      <vt:lpstr>Students working on Twinspace</vt:lpstr>
      <vt:lpstr>Students working on Twinspace</vt:lpstr>
      <vt:lpstr>Peer-to-peer teaching</vt:lpstr>
      <vt:lpstr>Meeting in Norway – April 2018</vt:lpstr>
      <vt:lpstr>THE STUDENTS in Norway</vt:lpstr>
      <vt:lpstr>THE TEACHERS</vt:lpstr>
      <vt:lpstr>Meeting in Italy – March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E@NEWS</dc:title>
  <dc:creator>strik</dc:creator>
  <cp:lastModifiedBy>Radim_Mladenek</cp:lastModifiedBy>
  <cp:revision>31</cp:revision>
  <dcterms:created xsi:type="dcterms:W3CDTF">2018-09-12T20:51:00Z</dcterms:created>
  <dcterms:modified xsi:type="dcterms:W3CDTF">2018-10-15T18:39:31Z</dcterms:modified>
</cp:coreProperties>
</file>