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8" r:id="rId3"/>
    <p:sldId id="278" r:id="rId4"/>
    <p:sldId id="273" r:id="rId5"/>
    <p:sldId id="275" r:id="rId6"/>
    <p:sldId id="271" r:id="rId7"/>
    <p:sldId id="277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86530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58534-F15B-44D8-B0EE-E8CAF6FB1723}" type="datetimeFigureOut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AD5E8-6952-4CF1-A6EF-F233D7E476A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94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69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690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D5E8-6952-4CF1-A6EF-F233D7E476A2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F6E6-8F29-4D89-9C71-375772E51B2B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217C-B8B5-403E-B29C-2B5C85BFADDA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39BC-184D-4B16-8CD6-BB527CAB963B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743B-C6E3-4598-BA94-7D0B7CF5F810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01A4-8E08-47A0-9333-926F1223282F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4558-C8C2-4530-8633-D099C0FED781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1818-F9CC-4997-A457-371953873492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B0448-E099-4D7E-806D-98B3B373C3A9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BE8E-9DA6-46F3-BCCD-E4417FA60191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09EA-EFFA-4D20-BA66-8C5ADF67E614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DBFC-7AD4-4718-83D2-151A24872446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03EBC2-BC26-4730-9F01-017F05793916}" type="datetime1">
              <a:rPr lang="sk-SK" smtClean="0"/>
              <a:pPr/>
              <a:t>16. 10. 2018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E1927F-2A57-45BA-B139-DD4A7099278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212976"/>
            <a:ext cx="8496944" cy="2808312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 pitchFamily="34" charset="0"/>
              <a:buChar char="•"/>
            </a:pPr>
            <a:endParaRPr lang="sk-SK" sz="2800" b="1" dirty="0" smtClean="0">
              <a:solidFill>
                <a:srgbClr val="00206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sk-SK" sz="2800" b="1" dirty="0" smtClean="0">
                <a:solidFill>
                  <a:srgbClr val="002060"/>
                </a:solidFill>
              </a:rPr>
              <a:t>KA 2 – YEL (</a:t>
            </a:r>
            <a:r>
              <a:rPr lang="sk-SK" sz="2800" b="1" dirty="0" err="1" smtClean="0">
                <a:solidFill>
                  <a:srgbClr val="002060"/>
                </a:solidFill>
              </a:rPr>
              <a:t>Young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European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Leaders</a:t>
            </a:r>
            <a:r>
              <a:rPr lang="sk-SK" sz="2800" b="1" dirty="0" smtClean="0">
                <a:solidFill>
                  <a:srgbClr val="002060"/>
                </a:solidFill>
              </a:rPr>
              <a:t>) – </a:t>
            </a:r>
            <a:r>
              <a:rPr lang="sk-SK" sz="2800" b="1" dirty="0" err="1" smtClean="0">
                <a:solidFill>
                  <a:srgbClr val="002060"/>
                </a:solidFill>
              </a:rPr>
              <a:t>finished</a:t>
            </a:r>
            <a:endParaRPr lang="sk-SK" sz="2800" b="1" dirty="0" smtClean="0">
              <a:solidFill>
                <a:srgbClr val="00206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sk-SK" sz="2800" b="1" dirty="0" smtClean="0">
                <a:solidFill>
                  <a:srgbClr val="002060"/>
                </a:solidFill>
              </a:rPr>
              <a:t>HOPE – </a:t>
            </a:r>
            <a:r>
              <a:rPr lang="sk-SK" sz="2800" b="1" dirty="0" smtClean="0">
                <a:solidFill>
                  <a:srgbClr val="002060"/>
                </a:solidFill>
              </a:rPr>
              <a:t>2017 </a:t>
            </a:r>
            <a:r>
              <a:rPr lang="sk-SK" sz="2800" b="1" dirty="0" smtClean="0">
                <a:solidFill>
                  <a:srgbClr val="002060"/>
                </a:solidFill>
              </a:rPr>
              <a:t>– 2019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sk-SK" sz="2800" b="1" dirty="0" smtClean="0">
                <a:solidFill>
                  <a:srgbClr val="002060"/>
                </a:solidFill>
              </a:rPr>
              <a:t>KA1 – </a:t>
            </a:r>
            <a:r>
              <a:rPr lang="sk-SK" sz="2800" b="1" dirty="0" err="1" smtClean="0">
                <a:solidFill>
                  <a:srgbClr val="002060"/>
                </a:solidFill>
              </a:rPr>
              <a:t>mobilities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for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staff</a:t>
            </a:r>
            <a:r>
              <a:rPr lang="sk-SK" sz="2800" b="1" dirty="0" smtClean="0">
                <a:solidFill>
                  <a:srgbClr val="002060"/>
                </a:solidFill>
              </a:rPr>
              <a:t> in </a:t>
            </a:r>
            <a:r>
              <a:rPr lang="sk-SK" sz="2800" b="1" dirty="0" err="1" smtClean="0">
                <a:solidFill>
                  <a:srgbClr val="002060"/>
                </a:solidFill>
              </a:rPr>
              <a:t>school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education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</a:p>
          <a:p>
            <a:pPr marL="571500" indent="-571500"/>
            <a:r>
              <a:rPr lang="sk-SK" sz="2800" b="1" dirty="0" smtClean="0">
                <a:solidFill>
                  <a:srgbClr val="002060"/>
                </a:solidFill>
              </a:rPr>
              <a:t>(</a:t>
            </a:r>
            <a:r>
              <a:rPr lang="sk-SK" sz="2800" b="1" dirty="0" err="1" smtClean="0">
                <a:solidFill>
                  <a:srgbClr val="002060"/>
                </a:solidFill>
              </a:rPr>
              <a:t>Inspiring</a:t>
            </a:r>
            <a:r>
              <a:rPr lang="sk-SK" sz="2800" b="1" dirty="0" smtClean="0">
                <a:solidFill>
                  <a:srgbClr val="002060"/>
                </a:solidFill>
              </a:rPr>
              <a:t> ERA+: 2017/2018 </a:t>
            </a:r>
          </a:p>
          <a:p>
            <a:pPr marL="571500" indent="-571500"/>
            <a:r>
              <a:rPr lang="sk-SK" sz="2800" b="1" dirty="0" smtClean="0">
                <a:solidFill>
                  <a:srgbClr val="002060"/>
                </a:solidFill>
              </a:rPr>
              <a:t>New </a:t>
            </a:r>
            <a:r>
              <a:rPr lang="sk-SK" sz="2800" b="1" dirty="0" err="1" smtClean="0">
                <a:solidFill>
                  <a:srgbClr val="002060"/>
                </a:solidFill>
              </a:rPr>
              <a:t>Management</a:t>
            </a:r>
            <a:r>
              <a:rPr lang="sk-SK" sz="2800" b="1" dirty="0" smtClean="0">
                <a:solidFill>
                  <a:srgbClr val="002060"/>
                </a:solidFill>
              </a:rPr>
              <a:t> ERA: </a:t>
            </a:r>
            <a:r>
              <a:rPr lang="sk-SK" sz="2800" b="1" dirty="0" smtClean="0">
                <a:solidFill>
                  <a:srgbClr val="002060"/>
                </a:solidFill>
              </a:rPr>
              <a:t>2018/2019)</a:t>
            </a:r>
            <a:endParaRPr lang="sk-SK" sz="2800" b="1" dirty="0" smtClean="0">
              <a:solidFill>
                <a:srgbClr val="002060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786050" y="6215082"/>
            <a:ext cx="3962400" cy="457200"/>
          </a:xfrm>
        </p:spPr>
        <p:txBody>
          <a:bodyPr/>
          <a:lstStyle/>
          <a:p>
            <a:r>
              <a:rPr lang="sk-SK" sz="1600" b="1" smtClean="0">
                <a:solidFill>
                  <a:srgbClr val="002060"/>
                </a:solidFill>
              </a:rPr>
              <a:t>Mgr. Janka Mládenková, GBZA</a:t>
            </a:r>
            <a:endParaRPr lang="sk-SK" sz="1600" b="1" dirty="0">
              <a:solidFill>
                <a:srgbClr val="00206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Gymnázium bilingválne Žilina</a:t>
            </a:r>
            <a:br>
              <a:rPr lang="sk-SK" b="1" dirty="0" smtClean="0"/>
            </a:br>
            <a:r>
              <a:rPr lang="sk-SK" b="1" dirty="0" smtClean="0"/>
              <a:t>&amp; ERASMUS+ </a:t>
            </a:r>
            <a:r>
              <a:rPr lang="sk-SK" b="1" dirty="0" err="1" smtClean="0"/>
              <a:t>projects</a:t>
            </a:r>
            <a:endParaRPr lang="sk-SK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38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919938" cy="2736304"/>
          </a:xfrm>
        </p:spPr>
        <p:txBody>
          <a:bodyPr>
            <a:normAutofit/>
          </a:bodyPr>
          <a:lstStyle/>
          <a:p>
            <a:endParaRPr lang="sk-SK" b="1" dirty="0" smtClean="0">
              <a:solidFill>
                <a:srgbClr val="002060"/>
              </a:solidFill>
            </a:endParaRPr>
          </a:p>
          <a:p>
            <a:r>
              <a:rPr lang="sk-SK" b="1" dirty="0" smtClean="0">
                <a:solidFill>
                  <a:srgbClr val="002060"/>
                </a:solidFill>
              </a:rPr>
              <a:t>6 </a:t>
            </a:r>
            <a:r>
              <a:rPr lang="sk-SK" b="1" dirty="0" err="1" smtClean="0">
                <a:solidFill>
                  <a:srgbClr val="002060"/>
                </a:solidFill>
              </a:rPr>
              <a:t>job-shadowing</a:t>
            </a: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b="1" dirty="0" err="1" smtClean="0">
                <a:solidFill>
                  <a:srgbClr val="002060"/>
                </a:solidFill>
              </a:rPr>
              <a:t>mobilities</a:t>
            </a:r>
            <a:r>
              <a:rPr lang="sk-SK" b="1" dirty="0" smtClean="0">
                <a:solidFill>
                  <a:srgbClr val="002060"/>
                </a:solidFill>
              </a:rPr>
              <a:t> – </a:t>
            </a:r>
          </a:p>
          <a:p>
            <a:r>
              <a:rPr lang="sk-SK" b="1" dirty="0" smtClean="0">
                <a:solidFill>
                  <a:srgbClr val="002060"/>
                </a:solidFill>
              </a:rPr>
              <a:t>(</a:t>
            </a:r>
            <a:r>
              <a:rPr lang="sk-SK" b="1" dirty="0" err="1" smtClean="0">
                <a:solidFill>
                  <a:srgbClr val="002060"/>
                </a:solidFill>
              </a:rPr>
              <a:t>France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Sweden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Luxembourg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Spain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Belgium</a:t>
            </a:r>
            <a:r>
              <a:rPr lang="sk-SK" b="1" dirty="0" smtClean="0">
                <a:solidFill>
                  <a:srgbClr val="002060"/>
                </a:solidFill>
              </a:rPr>
              <a:t>)</a:t>
            </a:r>
          </a:p>
          <a:p>
            <a:endParaRPr lang="sk-SK" b="1" dirty="0" smtClean="0">
              <a:solidFill>
                <a:srgbClr val="002060"/>
              </a:solidFill>
            </a:endParaRPr>
          </a:p>
          <a:p>
            <a:r>
              <a:rPr lang="sk-SK" b="1" dirty="0" smtClean="0">
                <a:solidFill>
                  <a:srgbClr val="002060"/>
                </a:solidFill>
              </a:rPr>
              <a:t>2 </a:t>
            </a:r>
            <a:r>
              <a:rPr lang="sk-SK" b="1" dirty="0" err="1" smtClean="0">
                <a:solidFill>
                  <a:srgbClr val="002060"/>
                </a:solidFill>
              </a:rPr>
              <a:t>summer</a:t>
            </a: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b="1" dirty="0" err="1" smtClean="0">
                <a:solidFill>
                  <a:srgbClr val="002060"/>
                </a:solidFill>
              </a:rPr>
              <a:t>methodology</a:t>
            </a: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b="1" dirty="0" err="1" smtClean="0">
                <a:solidFill>
                  <a:srgbClr val="002060"/>
                </a:solidFill>
              </a:rPr>
              <a:t>courses</a:t>
            </a:r>
            <a:r>
              <a:rPr lang="sk-SK" b="1" dirty="0" smtClean="0">
                <a:solidFill>
                  <a:srgbClr val="002060"/>
                </a:solidFill>
              </a:rPr>
              <a:t> (UK, IR)</a:t>
            </a:r>
            <a:endParaRPr lang="sk-SK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373044"/>
            <a:ext cx="8229600" cy="1602911"/>
          </a:xfrm>
        </p:spPr>
        <p:txBody>
          <a:bodyPr>
            <a:normAutofit/>
          </a:bodyPr>
          <a:lstStyle/>
          <a:p>
            <a:r>
              <a:rPr lang="sk-SK" b="1" dirty="0" err="1" smtClean="0">
                <a:solidFill>
                  <a:schemeClr val="bg1"/>
                </a:solidFill>
              </a:rPr>
              <a:t>Title</a:t>
            </a:r>
            <a:r>
              <a:rPr lang="sk-SK" b="1" dirty="0" smtClean="0">
                <a:solidFill>
                  <a:schemeClr val="bg1"/>
                </a:solidFill>
              </a:rPr>
              <a:t>: „</a:t>
            </a:r>
            <a:r>
              <a:rPr lang="sk-SK" b="1" dirty="0" err="1" smtClean="0">
                <a:solidFill>
                  <a:schemeClr val="bg1"/>
                </a:solidFill>
              </a:rPr>
              <a:t>Inspiring</a:t>
            </a:r>
            <a:r>
              <a:rPr lang="sk-SK" b="1" dirty="0" smtClean="0">
                <a:solidFill>
                  <a:schemeClr val="bg1"/>
                </a:solidFill>
              </a:rPr>
              <a:t> ERA+“ </a:t>
            </a:r>
            <a:br>
              <a:rPr lang="sk-SK" b="1" dirty="0" smtClean="0">
                <a:solidFill>
                  <a:schemeClr val="bg1"/>
                </a:solidFill>
              </a:rPr>
            </a:br>
            <a:r>
              <a:rPr lang="sk-SK" sz="2400" b="1" dirty="0" smtClean="0">
                <a:solidFill>
                  <a:schemeClr val="bg1"/>
                </a:solidFill>
              </a:rPr>
              <a:t>Project </a:t>
            </a:r>
            <a:r>
              <a:rPr lang="sk-SK" sz="2400" b="1" dirty="0" err="1" smtClean="0">
                <a:solidFill>
                  <a:schemeClr val="bg1"/>
                </a:solidFill>
              </a:rPr>
              <a:t>period</a:t>
            </a:r>
            <a:r>
              <a:rPr lang="sk-SK" sz="2400" b="1" dirty="0" smtClean="0">
                <a:solidFill>
                  <a:schemeClr val="bg1"/>
                </a:solidFill>
              </a:rPr>
              <a:t>: 15 </a:t>
            </a:r>
            <a:r>
              <a:rPr lang="sk-SK" sz="2400" b="1" dirty="0" err="1" smtClean="0">
                <a:solidFill>
                  <a:schemeClr val="bg1"/>
                </a:solidFill>
              </a:rPr>
              <a:t>months</a:t>
            </a:r>
            <a:r>
              <a:rPr lang="sk-SK" sz="2400" b="1" dirty="0">
                <a:solidFill>
                  <a:schemeClr val="bg1"/>
                </a:solidFill>
              </a:rPr>
              <a:t> </a:t>
            </a:r>
            <a:r>
              <a:rPr lang="sk-SK" sz="3100" b="1" dirty="0" smtClean="0">
                <a:solidFill>
                  <a:schemeClr val="bg1"/>
                </a:solidFill>
              </a:rPr>
              <a:t/>
            </a:r>
            <a:br>
              <a:rPr lang="sk-SK" sz="3100" b="1" dirty="0" smtClean="0">
                <a:solidFill>
                  <a:schemeClr val="bg1"/>
                </a:solidFill>
              </a:rPr>
            </a:br>
            <a:r>
              <a:rPr lang="sk-SK" sz="2200" b="1" dirty="0" smtClean="0">
                <a:solidFill>
                  <a:schemeClr val="bg1"/>
                </a:solidFill>
              </a:rPr>
              <a:t>1.9.2017 – 31.10. 2018 </a:t>
            </a:r>
            <a:endParaRPr lang="sk-SK" sz="2200" b="1" dirty="0">
              <a:solidFill>
                <a:schemeClr val="bg1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571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295400" y="3501008"/>
            <a:ext cx="6804992" cy="2664296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solidFill>
                  <a:srgbClr val="002060"/>
                </a:solidFill>
              </a:rPr>
              <a:t>4 </a:t>
            </a:r>
            <a:r>
              <a:rPr lang="sk-SK" b="1" dirty="0" err="1" smtClean="0">
                <a:solidFill>
                  <a:srgbClr val="002060"/>
                </a:solidFill>
              </a:rPr>
              <a:t>job-shadowing</a:t>
            </a: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b="1" dirty="0" err="1">
                <a:solidFill>
                  <a:srgbClr val="002060"/>
                </a:solidFill>
              </a:rPr>
              <a:t>mobilities</a:t>
            </a:r>
            <a:r>
              <a:rPr lang="sk-SK" b="1" dirty="0">
                <a:solidFill>
                  <a:srgbClr val="002060"/>
                </a:solidFill>
              </a:rPr>
              <a:t> – </a:t>
            </a:r>
          </a:p>
          <a:p>
            <a:r>
              <a:rPr lang="sk-SK" b="1" dirty="0">
                <a:solidFill>
                  <a:srgbClr val="002060"/>
                </a:solidFill>
              </a:rPr>
              <a:t>(</a:t>
            </a:r>
            <a:r>
              <a:rPr lang="sk-SK" b="1" dirty="0" err="1">
                <a:solidFill>
                  <a:srgbClr val="002060"/>
                </a:solidFill>
              </a:rPr>
              <a:t>France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Finland</a:t>
            </a:r>
            <a:r>
              <a:rPr lang="sk-SK" b="1" dirty="0" smtClean="0">
                <a:solidFill>
                  <a:srgbClr val="002060"/>
                </a:solidFill>
              </a:rPr>
              <a:t>, </a:t>
            </a:r>
            <a:r>
              <a:rPr lang="sk-SK" b="1" dirty="0" err="1" smtClean="0">
                <a:solidFill>
                  <a:srgbClr val="002060"/>
                </a:solidFill>
              </a:rPr>
              <a:t>Luxembourg</a:t>
            </a:r>
            <a:r>
              <a:rPr lang="sk-SK" b="1" dirty="0" smtClean="0">
                <a:solidFill>
                  <a:srgbClr val="002060"/>
                </a:solidFill>
              </a:rPr>
              <a:t>)</a:t>
            </a:r>
          </a:p>
          <a:p>
            <a:endParaRPr lang="sk-SK" b="1" dirty="0">
              <a:solidFill>
                <a:srgbClr val="002060"/>
              </a:solidFill>
            </a:endParaRPr>
          </a:p>
          <a:p>
            <a:r>
              <a:rPr lang="sk-SK" b="1" dirty="0">
                <a:solidFill>
                  <a:srgbClr val="002060"/>
                </a:solidFill>
              </a:rPr>
              <a:t>2 </a:t>
            </a:r>
            <a:r>
              <a:rPr lang="sk-SK" b="1" dirty="0" err="1">
                <a:solidFill>
                  <a:srgbClr val="002060"/>
                </a:solidFill>
              </a:rPr>
              <a:t>summer</a:t>
            </a:r>
            <a:r>
              <a:rPr lang="sk-SK" b="1" dirty="0">
                <a:solidFill>
                  <a:srgbClr val="002060"/>
                </a:solidFill>
              </a:rPr>
              <a:t> </a:t>
            </a:r>
            <a:r>
              <a:rPr lang="sk-SK" b="1" dirty="0" err="1" smtClean="0">
                <a:solidFill>
                  <a:srgbClr val="002060"/>
                </a:solidFill>
              </a:rPr>
              <a:t>courses</a:t>
            </a:r>
            <a:r>
              <a:rPr lang="sk-SK" b="1" dirty="0" smtClean="0">
                <a:solidFill>
                  <a:srgbClr val="002060"/>
                </a:solidFill>
              </a:rPr>
              <a:t> – </a:t>
            </a:r>
          </a:p>
          <a:p>
            <a:r>
              <a:rPr lang="sk-SK" b="1" dirty="0" err="1" smtClean="0">
                <a:solidFill>
                  <a:srgbClr val="002060"/>
                </a:solidFill>
              </a:rPr>
              <a:t>language</a:t>
            </a: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b="1" dirty="0" err="1" smtClean="0">
                <a:solidFill>
                  <a:srgbClr val="002060"/>
                </a:solidFill>
              </a:rPr>
              <a:t>proficiency</a:t>
            </a:r>
            <a:r>
              <a:rPr lang="sk-SK" b="1" dirty="0" smtClean="0">
                <a:solidFill>
                  <a:srgbClr val="002060"/>
                </a:solidFill>
              </a:rPr>
              <a:t> (</a:t>
            </a:r>
            <a:r>
              <a:rPr lang="sk-SK" b="1" dirty="0" err="1" smtClean="0">
                <a:solidFill>
                  <a:srgbClr val="002060"/>
                </a:solidFill>
              </a:rPr>
              <a:t>France</a:t>
            </a:r>
            <a:r>
              <a:rPr lang="sk-SK" b="1" dirty="0" smtClean="0">
                <a:solidFill>
                  <a:srgbClr val="002060"/>
                </a:solidFill>
              </a:rPr>
              <a:t>) and </a:t>
            </a:r>
            <a:r>
              <a:rPr lang="sk-SK" b="1" dirty="0" err="1" smtClean="0">
                <a:solidFill>
                  <a:srgbClr val="002060"/>
                </a:solidFill>
              </a:rPr>
              <a:t>methodology</a:t>
            </a:r>
            <a:r>
              <a:rPr lang="sk-SK" b="1" dirty="0" smtClean="0">
                <a:solidFill>
                  <a:srgbClr val="002060"/>
                </a:solidFill>
              </a:rPr>
              <a:t> (</a:t>
            </a:r>
            <a:r>
              <a:rPr lang="sk-SK" b="1" dirty="0" err="1" smtClean="0">
                <a:solidFill>
                  <a:srgbClr val="002060"/>
                </a:solidFill>
              </a:rPr>
              <a:t>Spain</a:t>
            </a:r>
            <a:r>
              <a:rPr lang="sk-SK" b="1" dirty="0" smtClean="0">
                <a:solidFill>
                  <a:srgbClr val="002060"/>
                </a:solidFill>
              </a:rPr>
              <a:t>)</a:t>
            </a:r>
            <a:endParaRPr lang="sk-SK" b="1" dirty="0">
              <a:solidFill>
                <a:srgbClr val="002060"/>
              </a:solidFill>
            </a:endParaRPr>
          </a:p>
          <a:p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>
                <a:solidFill>
                  <a:schemeClr val="bg1"/>
                </a:solidFill>
              </a:rPr>
              <a:t>Title</a:t>
            </a:r>
            <a:r>
              <a:rPr lang="sk-SK" b="1" dirty="0">
                <a:solidFill>
                  <a:schemeClr val="bg1"/>
                </a:solidFill>
              </a:rPr>
              <a:t>: </a:t>
            </a:r>
            <a:r>
              <a:rPr lang="sk-SK" b="1" dirty="0" smtClean="0">
                <a:solidFill>
                  <a:schemeClr val="bg1"/>
                </a:solidFill>
              </a:rPr>
              <a:t>„New </a:t>
            </a:r>
            <a:r>
              <a:rPr lang="sk-SK" b="1" dirty="0" err="1" smtClean="0">
                <a:solidFill>
                  <a:schemeClr val="bg1"/>
                </a:solidFill>
              </a:rPr>
              <a:t>management</a:t>
            </a:r>
            <a:r>
              <a:rPr lang="sk-SK" b="1" dirty="0" smtClean="0">
                <a:solidFill>
                  <a:schemeClr val="bg1"/>
                </a:solidFill>
              </a:rPr>
              <a:t> ERA“ </a:t>
            </a:r>
            <a:r>
              <a:rPr lang="sk-SK" b="1" dirty="0">
                <a:solidFill>
                  <a:schemeClr val="bg1"/>
                </a:solidFill>
              </a:rPr>
              <a:t/>
            </a:r>
            <a:br>
              <a:rPr lang="sk-SK" b="1" dirty="0">
                <a:solidFill>
                  <a:schemeClr val="bg1"/>
                </a:solidFill>
              </a:rPr>
            </a:br>
            <a:r>
              <a:rPr lang="sk-SK" sz="2700" b="1" dirty="0">
                <a:solidFill>
                  <a:schemeClr val="bg1"/>
                </a:solidFill>
              </a:rPr>
              <a:t>Project </a:t>
            </a:r>
            <a:r>
              <a:rPr lang="sk-SK" sz="2700" b="1" dirty="0" err="1">
                <a:solidFill>
                  <a:schemeClr val="bg1"/>
                </a:solidFill>
              </a:rPr>
              <a:t>period</a:t>
            </a:r>
            <a:r>
              <a:rPr lang="sk-SK" sz="2700" b="1" dirty="0">
                <a:solidFill>
                  <a:schemeClr val="bg1"/>
                </a:solidFill>
              </a:rPr>
              <a:t>: </a:t>
            </a:r>
            <a:r>
              <a:rPr lang="sk-SK" sz="2700" b="1" dirty="0" smtClean="0">
                <a:solidFill>
                  <a:schemeClr val="bg1"/>
                </a:solidFill>
              </a:rPr>
              <a:t>17 </a:t>
            </a:r>
            <a:r>
              <a:rPr lang="sk-SK" sz="2700" b="1" dirty="0" err="1">
                <a:solidFill>
                  <a:schemeClr val="bg1"/>
                </a:solidFill>
              </a:rPr>
              <a:t>months</a:t>
            </a:r>
            <a:r>
              <a:rPr lang="sk-SK" sz="2700" b="1" dirty="0">
                <a:solidFill>
                  <a:schemeClr val="bg1"/>
                </a:solidFill>
              </a:rPr>
              <a:t> </a:t>
            </a:r>
            <a:br>
              <a:rPr lang="sk-SK" sz="2700" b="1" dirty="0">
                <a:solidFill>
                  <a:schemeClr val="bg1"/>
                </a:solidFill>
              </a:rPr>
            </a:br>
            <a:r>
              <a:rPr lang="sk-SK" sz="2700" b="1" dirty="0" smtClean="0">
                <a:solidFill>
                  <a:schemeClr val="bg1"/>
                </a:solidFill>
              </a:rPr>
              <a:t>1.7. 2018 </a:t>
            </a:r>
            <a:r>
              <a:rPr lang="sk-SK" sz="2700" b="1" dirty="0">
                <a:solidFill>
                  <a:schemeClr val="bg1"/>
                </a:solidFill>
              </a:rPr>
              <a:t>– </a:t>
            </a:r>
            <a:r>
              <a:rPr lang="sk-SK" sz="2700" b="1" dirty="0" smtClean="0">
                <a:solidFill>
                  <a:schemeClr val="bg1"/>
                </a:solidFill>
              </a:rPr>
              <a:t>30.11.. 2019</a:t>
            </a:r>
            <a:endParaRPr lang="sk-SK" sz="2700" dirty="0"/>
          </a:p>
        </p:txBody>
      </p:sp>
    </p:spTree>
    <p:extLst>
      <p:ext uri="{BB962C8B-B14F-4D97-AF65-F5344CB8AC3E}">
        <p14:creationId xmlns:p14="http://schemas.microsoft.com/office/powerpoint/2010/main" val="11129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57224" y="3200400"/>
            <a:ext cx="7603208" cy="2964904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2060"/>
                </a:solidFill>
              </a:rPr>
              <a:t>be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familiar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with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the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relevant</a:t>
            </a:r>
            <a:r>
              <a:rPr lang="sk-SK" sz="2400" b="1" dirty="0" smtClean="0">
                <a:solidFill>
                  <a:srgbClr val="002060"/>
                </a:solidFill>
              </a:rPr>
              <a:t> E+ GUIDE</a:t>
            </a:r>
            <a:endParaRPr lang="sk-SK" sz="24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>
                <a:solidFill>
                  <a:srgbClr val="002060"/>
                </a:solidFill>
              </a:rPr>
              <a:t>r</a:t>
            </a:r>
            <a:r>
              <a:rPr lang="sk-SK" sz="2400" b="1" dirty="0" err="1" smtClean="0">
                <a:solidFill>
                  <a:srgbClr val="002060"/>
                </a:solidFill>
              </a:rPr>
              <a:t>espect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priorities</a:t>
            </a:r>
            <a:r>
              <a:rPr lang="sk-SK" sz="2400" b="1" dirty="0">
                <a:solidFill>
                  <a:srgbClr val="002060"/>
                </a:solidFill>
              </a:rPr>
              <a:t> </a:t>
            </a:r>
            <a:r>
              <a:rPr lang="sk-SK" sz="2400" b="1" dirty="0" smtClean="0">
                <a:solidFill>
                  <a:srgbClr val="002060"/>
                </a:solidFill>
              </a:rPr>
              <a:t>and </a:t>
            </a:r>
            <a:r>
              <a:rPr lang="sk-SK" sz="2400" b="1" dirty="0" err="1" smtClean="0">
                <a:solidFill>
                  <a:srgbClr val="002060"/>
                </a:solidFill>
              </a:rPr>
              <a:t>instructions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2060"/>
                </a:solidFill>
              </a:rPr>
              <a:t>identify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>
                <a:solidFill>
                  <a:srgbClr val="002060"/>
                </a:solidFill>
              </a:rPr>
              <a:t>the</a:t>
            </a:r>
            <a:r>
              <a:rPr lang="sk-SK" sz="2400" b="1" dirty="0">
                <a:solidFill>
                  <a:srgbClr val="002060"/>
                </a:solidFill>
              </a:rPr>
              <a:t> </a:t>
            </a:r>
            <a:r>
              <a:rPr lang="sk-SK" sz="2400" b="1" dirty="0" err="1">
                <a:solidFill>
                  <a:srgbClr val="002060"/>
                </a:solidFill>
              </a:rPr>
              <a:t>school</a:t>
            </a:r>
            <a:r>
              <a:rPr lang="sk-SK" sz="2400" b="1" dirty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needs</a:t>
            </a:r>
            <a:r>
              <a:rPr lang="sk-SK" sz="2400" b="1" dirty="0" smtClean="0">
                <a:solidFill>
                  <a:srgbClr val="002060"/>
                </a:solidFill>
              </a:rPr>
              <a:t> – EDP – </a:t>
            </a:r>
            <a:r>
              <a:rPr lang="sk-SK" sz="2400" b="1" dirty="0" err="1" smtClean="0">
                <a:solidFill>
                  <a:srgbClr val="002060"/>
                </a:solidFill>
              </a:rPr>
              <a:t>European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Development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Plan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endParaRPr lang="sk-SK" sz="24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2060"/>
                </a:solidFill>
              </a:rPr>
              <a:t>cooperate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with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partners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abroad</a:t>
            </a:r>
            <a:r>
              <a:rPr lang="sk-SK" sz="2400" b="1" dirty="0" smtClean="0">
                <a:solidFill>
                  <a:srgbClr val="002060"/>
                </a:solidFill>
              </a:rPr>
              <a:t> and NA</a:t>
            </a:r>
            <a:endParaRPr lang="sk-SK" sz="24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>
                <a:solidFill>
                  <a:srgbClr val="002060"/>
                </a:solidFill>
              </a:rPr>
              <a:t>i</a:t>
            </a:r>
            <a:r>
              <a:rPr lang="sk-SK" sz="2400" b="1" dirty="0" err="1" smtClean="0">
                <a:solidFill>
                  <a:srgbClr val="002060"/>
                </a:solidFill>
              </a:rPr>
              <a:t>nform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the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school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community</a:t>
            </a:r>
            <a:r>
              <a:rPr lang="sk-SK" sz="2400" b="1" dirty="0" smtClean="0">
                <a:solidFill>
                  <a:srgbClr val="002060"/>
                </a:solidFill>
              </a:rPr>
              <a:t> and </a:t>
            </a:r>
            <a:r>
              <a:rPr lang="sk-SK" sz="2400" b="1" dirty="0" err="1" smtClean="0">
                <a:solidFill>
                  <a:srgbClr val="002060"/>
                </a:solidFill>
              </a:rPr>
              <a:t>select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participants</a:t>
            </a:r>
            <a:endParaRPr lang="sk-SK" sz="24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>
                <a:solidFill>
                  <a:srgbClr val="002060"/>
                </a:solidFill>
              </a:rPr>
              <a:t>i</a:t>
            </a:r>
            <a:r>
              <a:rPr lang="sk-SK" sz="2400" b="1" dirty="0" err="1" smtClean="0">
                <a:solidFill>
                  <a:srgbClr val="002060"/>
                </a:solidFill>
              </a:rPr>
              <a:t>ntegrate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the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skills</a:t>
            </a:r>
            <a:r>
              <a:rPr lang="sk-SK" sz="2400" b="1" dirty="0" smtClean="0">
                <a:solidFill>
                  <a:srgbClr val="002060"/>
                </a:solidFill>
              </a:rPr>
              <a:t> and </a:t>
            </a:r>
            <a:r>
              <a:rPr lang="sk-SK" sz="2400" b="1" dirty="0" err="1" smtClean="0">
                <a:solidFill>
                  <a:srgbClr val="002060"/>
                </a:solidFill>
              </a:rPr>
              <a:t>competences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into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practice</a:t>
            </a:r>
            <a:endParaRPr lang="sk-SK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sk-SK" sz="2400" dirty="0" smtClean="0"/>
          </a:p>
          <a:p>
            <a:endParaRPr lang="sk-SK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sk-SK" sz="240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Mgr. Janka Mládenková, GBZA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/>
              <a:t>Key</a:t>
            </a:r>
            <a:r>
              <a:rPr lang="sk-SK" b="1" dirty="0" smtClean="0"/>
              <a:t> </a:t>
            </a:r>
            <a:r>
              <a:rPr lang="sk-SK" b="1" dirty="0" err="1" smtClean="0"/>
              <a:t>factors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project</a:t>
            </a:r>
            <a:r>
              <a:rPr lang="sk-SK" b="1" dirty="0" smtClean="0"/>
              <a:t> </a:t>
            </a:r>
            <a:r>
              <a:rPr lang="sk-SK" b="1" dirty="0" err="1" smtClean="0"/>
              <a:t>preparation</a:t>
            </a:r>
            <a:r>
              <a:rPr lang="sk-SK" dirty="0" smtClean="0"/>
              <a:t>:</a:t>
            </a:r>
            <a:endParaRPr lang="sk-SK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38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8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0892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smtClean="0">
                <a:solidFill>
                  <a:srgbClr val="0070C0"/>
                </a:solidFill>
              </a:rPr>
              <a:t>TIME</a:t>
            </a:r>
            <a:endParaRPr lang="sk-SK" sz="2400" b="1" dirty="0">
              <a:solidFill>
                <a:srgbClr val="0070C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FF0000"/>
                </a:solidFill>
              </a:rPr>
              <a:t>School</a:t>
            </a:r>
            <a:r>
              <a:rPr lang="sk-SK" sz="2400" b="1" dirty="0" smtClean="0">
                <a:solidFill>
                  <a:srgbClr val="FF0000"/>
                </a:solidFill>
              </a:rPr>
              <a:t> </a:t>
            </a:r>
            <a:r>
              <a:rPr lang="sk-SK" sz="2400" b="1" dirty="0" err="1" smtClean="0">
                <a:solidFill>
                  <a:srgbClr val="FF0000"/>
                </a:solidFill>
              </a:rPr>
              <a:t>management</a:t>
            </a:r>
            <a:r>
              <a:rPr lang="sk-SK" sz="2400" b="1" dirty="0" smtClean="0">
                <a:solidFill>
                  <a:srgbClr val="FF0000"/>
                </a:solidFill>
              </a:rPr>
              <a:t> </a:t>
            </a:r>
            <a:r>
              <a:rPr lang="sk-SK" sz="2400" b="1" dirty="0">
                <a:solidFill>
                  <a:srgbClr val="002060"/>
                </a:solidFill>
              </a:rPr>
              <a:t>– </a:t>
            </a:r>
            <a:r>
              <a:rPr lang="sk-SK" sz="2400" b="1" dirty="0" smtClean="0">
                <a:solidFill>
                  <a:srgbClr val="002060"/>
                </a:solidFill>
              </a:rPr>
              <a:t>EDP</a:t>
            </a:r>
            <a:r>
              <a:rPr lang="sk-SK" sz="2400" b="1" dirty="0">
                <a:solidFill>
                  <a:srgbClr val="002060"/>
                </a:solidFill>
              </a:rPr>
              <a:t>, </a:t>
            </a:r>
            <a:r>
              <a:rPr lang="sk-SK" sz="2400" b="1" dirty="0" err="1" smtClean="0">
                <a:solidFill>
                  <a:srgbClr val="002060"/>
                </a:solidFill>
              </a:rPr>
              <a:t>support</a:t>
            </a:r>
            <a:r>
              <a:rPr lang="sk-SK" sz="2400" b="1" dirty="0" smtClean="0">
                <a:solidFill>
                  <a:srgbClr val="002060"/>
                </a:solidFill>
              </a:rPr>
              <a:t>, </a:t>
            </a:r>
            <a:r>
              <a:rPr lang="sk-SK" sz="2400" b="1" dirty="0" err="1" smtClean="0">
                <a:solidFill>
                  <a:srgbClr val="002060"/>
                </a:solidFill>
              </a:rPr>
              <a:t>appreciation</a:t>
            </a:r>
            <a:r>
              <a:rPr lang="sk-SK" sz="2400" b="1" dirty="0" smtClean="0">
                <a:solidFill>
                  <a:srgbClr val="002060"/>
                </a:solidFill>
              </a:rPr>
              <a:t> and </a:t>
            </a:r>
            <a:r>
              <a:rPr lang="sk-SK" sz="2400" b="1" dirty="0" err="1" smtClean="0">
                <a:solidFill>
                  <a:srgbClr val="002060"/>
                </a:solidFill>
              </a:rPr>
              <a:t>validation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of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gained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skills</a:t>
            </a:r>
            <a:endParaRPr lang="sk-SK" sz="24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FF0000"/>
                </a:solidFill>
              </a:rPr>
              <a:t>teachers</a:t>
            </a:r>
            <a:r>
              <a:rPr lang="sk-SK" sz="2400" b="1" dirty="0" smtClean="0">
                <a:solidFill>
                  <a:srgbClr val="002060"/>
                </a:solidFill>
              </a:rPr>
              <a:t> – </a:t>
            </a:r>
            <a:r>
              <a:rPr lang="sk-SK" sz="2400" b="1" dirty="0" err="1" smtClean="0">
                <a:solidFill>
                  <a:srgbClr val="002060"/>
                </a:solidFill>
              </a:rPr>
              <a:t>willingness</a:t>
            </a:r>
            <a:r>
              <a:rPr lang="sk-SK" sz="2400" b="1" dirty="0" smtClean="0">
                <a:solidFill>
                  <a:srgbClr val="002060"/>
                </a:solidFill>
              </a:rPr>
              <a:t> to do </a:t>
            </a:r>
            <a:r>
              <a:rPr lang="sk-SK" sz="2400" b="1" dirty="0" err="1" smtClean="0">
                <a:solidFill>
                  <a:srgbClr val="002060"/>
                </a:solidFill>
              </a:rPr>
              <a:t>something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for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school</a:t>
            </a:r>
            <a:r>
              <a:rPr lang="sk-SK" sz="2400" b="1" dirty="0" smtClean="0">
                <a:solidFill>
                  <a:srgbClr val="002060"/>
                </a:solidFill>
              </a:rPr>
              <a:t> and </a:t>
            </a:r>
            <a:r>
              <a:rPr lang="sk-SK" sz="2400" b="1" dirty="0" err="1" smtClean="0">
                <a:solidFill>
                  <a:srgbClr val="002060"/>
                </a:solidFill>
              </a:rPr>
              <a:t>students</a:t>
            </a:r>
            <a:endParaRPr lang="sk-SK" sz="24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70C0"/>
                </a:solidFill>
              </a:rPr>
              <a:t>Accountancy</a:t>
            </a:r>
            <a:r>
              <a:rPr lang="sk-SK" sz="2400" b="1" dirty="0" smtClean="0">
                <a:solidFill>
                  <a:srgbClr val="0070C0"/>
                </a:solidFill>
              </a:rPr>
              <a:t> (country </a:t>
            </a:r>
            <a:r>
              <a:rPr lang="sk-SK" sz="2400" b="1" dirty="0" err="1" smtClean="0">
                <a:solidFill>
                  <a:srgbClr val="0070C0"/>
                </a:solidFill>
              </a:rPr>
              <a:t>legislation</a:t>
            </a:r>
            <a:r>
              <a:rPr lang="sk-SK" sz="2400" b="1" dirty="0" smtClean="0">
                <a:solidFill>
                  <a:srgbClr val="0070C0"/>
                </a:solidFill>
              </a:rPr>
              <a:t>, E+ </a:t>
            </a:r>
            <a:r>
              <a:rPr lang="sk-SK" sz="2400" b="1" dirty="0" err="1" smtClean="0">
                <a:solidFill>
                  <a:srgbClr val="0070C0"/>
                </a:solidFill>
              </a:rPr>
              <a:t>rules</a:t>
            </a:r>
            <a:r>
              <a:rPr lang="sk-SK" sz="2400" b="1" dirty="0" smtClean="0">
                <a:solidFill>
                  <a:srgbClr val="0070C0"/>
                </a:solidFill>
              </a:rPr>
              <a:t>)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2060"/>
                </a:solidFill>
              </a:rPr>
              <a:t>Dissemination</a:t>
            </a:r>
            <a:r>
              <a:rPr lang="sk-SK" sz="2400" b="1" dirty="0" smtClean="0">
                <a:solidFill>
                  <a:srgbClr val="002060"/>
                </a:solidFill>
              </a:rPr>
              <a:t> – </a:t>
            </a:r>
            <a:r>
              <a:rPr lang="sk-SK" sz="2400" b="1" dirty="0" err="1" smtClean="0">
                <a:solidFill>
                  <a:srgbClr val="002060"/>
                </a:solidFill>
              </a:rPr>
              <a:t>various</a:t>
            </a:r>
            <a:r>
              <a:rPr lang="sk-SK" sz="2400" b="1" dirty="0">
                <a:solidFill>
                  <a:srgbClr val="002060"/>
                </a:solidFill>
              </a:rPr>
              <a:t> </a:t>
            </a:r>
            <a:r>
              <a:rPr lang="sk-SK" sz="2400" b="1" dirty="0" err="1" smtClean="0">
                <a:solidFill>
                  <a:srgbClr val="002060"/>
                </a:solidFill>
              </a:rPr>
              <a:t>channels</a:t>
            </a:r>
            <a:endParaRPr lang="sk-SK" sz="24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k-SK" sz="2400" b="1" dirty="0" err="1" smtClean="0">
                <a:solidFill>
                  <a:srgbClr val="002060"/>
                </a:solidFill>
              </a:rPr>
              <a:t>Europass</a:t>
            </a:r>
            <a:r>
              <a:rPr lang="sk-SK" sz="2400" b="1" dirty="0">
                <a:solidFill>
                  <a:srgbClr val="002060"/>
                </a:solidFill>
              </a:rPr>
              <a:t> </a:t>
            </a:r>
            <a:r>
              <a:rPr lang="sk-SK" sz="2400" b="1" dirty="0" smtClean="0">
                <a:solidFill>
                  <a:srgbClr val="002060"/>
                </a:solidFill>
              </a:rPr>
              <a:t>mobility </a:t>
            </a:r>
            <a:r>
              <a:rPr lang="sk-SK" sz="2400" b="1" dirty="0" err="1" smtClean="0">
                <a:solidFill>
                  <a:srgbClr val="002060"/>
                </a:solidFill>
              </a:rPr>
              <a:t>document</a:t>
            </a:r>
            <a:r>
              <a:rPr lang="sk-SK" sz="2400" b="1" dirty="0" smtClean="0">
                <a:solidFill>
                  <a:srgbClr val="002060"/>
                </a:solidFill>
              </a:rPr>
              <a:t> </a:t>
            </a:r>
            <a:endParaRPr lang="sk-SK" sz="2400" b="1" dirty="0" smtClean="0">
              <a:solidFill>
                <a:srgbClr val="002060"/>
              </a:solidFill>
            </a:endParaRPr>
          </a:p>
          <a:p>
            <a:pPr algn="l"/>
            <a:endParaRPr lang="sk-SK" dirty="0" smtClean="0"/>
          </a:p>
          <a:p>
            <a:pPr algn="l"/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Mgr. Janka </a:t>
            </a:r>
            <a:r>
              <a:rPr lang="sk-SK" dirty="0" err="1" smtClean="0"/>
              <a:t>Mládenková</a:t>
            </a:r>
            <a:r>
              <a:rPr lang="sk-SK" dirty="0" smtClean="0"/>
              <a:t>, GBZA</a:t>
            </a:r>
            <a:endParaRPr lang="sk-SK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/>
              <a:t>Practical</a:t>
            </a:r>
            <a:r>
              <a:rPr lang="sk-SK" b="1" dirty="0" smtClean="0"/>
              <a:t> </a:t>
            </a:r>
            <a:r>
              <a:rPr lang="sk-SK" b="1" dirty="0" err="1" smtClean="0"/>
              <a:t>matters</a:t>
            </a:r>
            <a:r>
              <a:rPr lang="sk-SK" b="1" dirty="0" smtClean="0"/>
              <a:t>, </a:t>
            </a:r>
            <a:r>
              <a:rPr lang="sk-SK" b="1" dirty="0" err="1" smtClean="0"/>
              <a:t>experience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38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06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80720" cy="273630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k-SK" sz="2800" b="1" dirty="0" smtClean="0">
                <a:solidFill>
                  <a:srgbClr val="002060"/>
                </a:solidFill>
              </a:rPr>
              <a:t>new </a:t>
            </a:r>
            <a:r>
              <a:rPr lang="sk-SK" sz="2800" b="1" dirty="0" err="1" smtClean="0">
                <a:solidFill>
                  <a:srgbClr val="002060"/>
                </a:solidFill>
              </a:rPr>
              <a:t>skills</a:t>
            </a:r>
            <a:r>
              <a:rPr lang="sk-SK" sz="2800" b="1" dirty="0" smtClean="0">
                <a:solidFill>
                  <a:srgbClr val="002060"/>
                </a:solidFill>
              </a:rPr>
              <a:t>, </a:t>
            </a:r>
            <a:r>
              <a:rPr lang="sk-SK" sz="2800" b="1" dirty="0" err="1" smtClean="0">
                <a:solidFill>
                  <a:srgbClr val="002060"/>
                </a:solidFill>
              </a:rPr>
              <a:t>competences</a:t>
            </a:r>
            <a:r>
              <a:rPr lang="sk-SK" sz="2800" b="1" dirty="0" smtClean="0">
                <a:solidFill>
                  <a:srgbClr val="002060"/>
                </a:solidFill>
              </a:rPr>
              <a:t>, </a:t>
            </a:r>
            <a:r>
              <a:rPr lang="sk-SK" sz="2800" b="1" dirty="0" err="1" smtClean="0">
                <a:solidFill>
                  <a:srgbClr val="002060"/>
                </a:solidFill>
              </a:rPr>
              <a:t>experiences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endParaRPr lang="sk-SK" sz="2800" b="1" dirty="0" smtClean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sk-SK" sz="2800" b="1" dirty="0">
                <a:solidFill>
                  <a:srgbClr val="002060"/>
                </a:solidFill>
              </a:rPr>
              <a:t>m</a:t>
            </a:r>
            <a:r>
              <a:rPr lang="sk-SK" sz="2800" b="1" dirty="0" smtClean="0">
                <a:solidFill>
                  <a:srgbClr val="002060"/>
                </a:solidFill>
              </a:rPr>
              <a:t>ore </a:t>
            </a:r>
            <a:r>
              <a:rPr lang="sk-SK" sz="2800" b="1" dirty="0" err="1" smtClean="0">
                <a:solidFill>
                  <a:srgbClr val="002060"/>
                </a:solidFill>
              </a:rPr>
              <a:t>attractive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teaching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methods</a:t>
            </a:r>
            <a:endParaRPr lang="sk-SK" sz="2800" b="1" dirty="0" smtClean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sk-SK" sz="2800" b="1" dirty="0" err="1">
                <a:solidFill>
                  <a:srgbClr val="002060"/>
                </a:solidFill>
              </a:rPr>
              <a:t>b</a:t>
            </a:r>
            <a:r>
              <a:rPr lang="sk-SK" sz="2800" b="1" dirty="0" err="1" smtClean="0">
                <a:solidFill>
                  <a:srgbClr val="002060"/>
                </a:solidFill>
              </a:rPr>
              <a:t>etter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motivation</a:t>
            </a:r>
            <a:endParaRPr lang="sk-SK" sz="2800" b="1" dirty="0" smtClean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sk-SK" sz="2800" b="1" dirty="0">
                <a:solidFill>
                  <a:srgbClr val="002060"/>
                </a:solidFill>
              </a:rPr>
              <a:t>n</a:t>
            </a:r>
            <a:r>
              <a:rPr lang="sk-SK" sz="2800" b="1" dirty="0" smtClean="0">
                <a:solidFill>
                  <a:srgbClr val="002060"/>
                </a:solidFill>
              </a:rPr>
              <a:t>ew </a:t>
            </a:r>
            <a:r>
              <a:rPr lang="sk-SK" sz="2800" b="1" dirty="0" err="1" smtClean="0">
                <a:solidFill>
                  <a:srgbClr val="002060"/>
                </a:solidFill>
              </a:rPr>
              <a:t>contacts</a:t>
            </a:r>
            <a:r>
              <a:rPr lang="sk-SK" sz="2800" b="1" dirty="0" smtClean="0">
                <a:solidFill>
                  <a:srgbClr val="002060"/>
                </a:solidFill>
              </a:rPr>
              <a:t> in </a:t>
            </a:r>
            <a:r>
              <a:rPr lang="sk-SK" sz="2800" b="1" dirty="0" err="1" smtClean="0">
                <a:solidFill>
                  <a:srgbClr val="002060"/>
                </a:solidFill>
              </a:rPr>
              <a:t>schools</a:t>
            </a:r>
            <a:r>
              <a:rPr lang="sk-SK" sz="2800" b="1" dirty="0" smtClean="0">
                <a:solidFill>
                  <a:srgbClr val="002060"/>
                </a:solidFill>
              </a:rPr>
              <a:t>, </a:t>
            </a:r>
            <a:r>
              <a:rPr lang="sk-SK" sz="2800" b="1" dirty="0" err="1" smtClean="0">
                <a:solidFill>
                  <a:srgbClr val="002060"/>
                </a:solidFill>
              </a:rPr>
              <a:t>inspirational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ideas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for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future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cooperation</a:t>
            </a:r>
            <a:r>
              <a:rPr lang="sk-SK" sz="2800" b="1" dirty="0" smtClean="0">
                <a:solidFill>
                  <a:srgbClr val="002060"/>
                </a:solidFill>
              </a:rPr>
              <a:t> (</a:t>
            </a:r>
            <a:r>
              <a:rPr lang="sk-SK" sz="2800" b="1" dirty="0" err="1" smtClean="0">
                <a:solidFill>
                  <a:srgbClr val="002060"/>
                </a:solidFill>
              </a:rPr>
              <a:t>exchanges</a:t>
            </a:r>
            <a:r>
              <a:rPr lang="sk-SK" sz="2800" b="1" dirty="0" smtClean="0">
                <a:solidFill>
                  <a:srgbClr val="002060"/>
                </a:solidFill>
              </a:rPr>
              <a:t>, </a:t>
            </a:r>
            <a:r>
              <a:rPr lang="sk-SK" sz="2800" b="1" dirty="0" err="1" smtClean="0">
                <a:solidFill>
                  <a:srgbClr val="002060"/>
                </a:solidFill>
              </a:rPr>
              <a:t>conferences</a:t>
            </a:r>
            <a:r>
              <a:rPr lang="sk-SK" sz="2800" b="1" dirty="0" smtClean="0">
                <a:solidFill>
                  <a:srgbClr val="002060"/>
                </a:solidFill>
              </a:rPr>
              <a:t>, </a:t>
            </a:r>
            <a:r>
              <a:rPr lang="sk-SK" sz="2800" b="1" dirty="0" err="1" smtClean="0">
                <a:solidFill>
                  <a:srgbClr val="002060"/>
                </a:solidFill>
              </a:rPr>
              <a:t>Erasmus</a:t>
            </a:r>
            <a:r>
              <a:rPr lang="sk-SK" sz="2800" b="1" dirty="0" smtClean="0">
                <a:solidFill>
                  <a:srgbClr val="002060"/>
                </a:solidFill>
              </a:rPr>
              <a:t>+ KA2 </a:t>
            </a:r>
            <a:r>
              <a:rPr lang="sk-SK" sz="2800" b="1" dirty="0" err="1" smtClean="0">
                <a:solidFill>
                  <a:srgbClr val="002060"/>
                </a:solidFill>
              </a:rPr>
              <a:t>projects</a:t>
            </a:r>
            <a:r>
              <a:rPr lang="sk-SK" sz="2800" b="1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k-SK" sz="2800" b="1" dirty="0" err="1" smtClean="0">
                <a:solidFill>
                  <a:srgbClr val="002060"/>
                </a:solidFill>
              </a:rPr>
              <a:t>school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reputation</a:t>
            </a:r>
            <a:r>
              <a:rPr lang="sk-SK" sz="2800" b="1" dirty="0" smtClean="0">
                <a:solidFill>
                  <a:srgbClr val="002060"/>
                </a:solidFill>
              </a:rPr>
              <a:t>/</a:t>
            </a:r>
            <a:r>
              <a:rPr lang="sk-SK" sz="2800" b="1" dirty="0" err="1" smtClean="0">
                <a:solidFill>
                  <a:srgbClr val="002060"/>
                </a:solidFill>
              </a:rPr>
              <a:t>better</a:t>
            </a:r>
            <a:r>
              <a:rPr lang="sk-SK" sz="2800" b="1" dirty="0" smtClean="0">
                <a:solidFill>
                  <a:srgbClr val="002060"/>
                </a:solidFill>
              </a:rPr>
              <a:t> </a:t>
            </a:r>
            <a:r>
              <a:rPr lang="sk-SK" sz="2800" b="1" dirty="0" err="1" smtClean="0">
                <a:solidFill>
                  <a:srgbClr val="002060"/>
                </a:solidFill>
              </a:rPr>
              <a:t>rankinig</a:t>
            </a:r>
            <a:endParaRPr lang="sk-SK" sz="2800" b="1" dirty="0" smtClean="0">
              <a:solidFill>
                <a:srgbClr val="00206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sk-SK" sz="4000" b="1" dirty="0" smtClean="0">
              <a:solidFill>
                <a:srgbClr val="002060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23528" y="6165304"/>
            <a:ext cx="4572032" cy="457200"/>
          </a:xfrm>
        </p:spPr>
        <p:txBody>
          <a:bodyPr/>
          <a:lstStyle/>
          <a:p>
            <a:r>
              <a:rPr lang="sk-SK" dirty="0"/>
              <a:t>Mgr. Janka </a:t>
            </a:r>
            <a:r>
              <a:rPr lang="sk-SK" dirty="0" err="1"/>
              <a:t>Mládenková</a:t>
            </a:r>
            <a:r>
              <a:rPr lang="sk-SK" dirty="0"/>
              <a:t>, GBZA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err="1" smtClean="0"/>
              <a:t>Benefits</a:t>
            </a:r>
            <a:r>
              <a:rPr lang="sk-SK" b="1" dirty="0" smtClean="0"/>
              <a:t>:</a:t>
            </a:r>
            <a:endParaRPr lang="sk-SK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38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632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1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80720" cy="273630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sk-SK" sz="4000" b="1" dirty="0" err="1" smtClean="0">
                <a:solidFill>
                  <a:srgbClr val="002060"/>
                </a:solidFill>
              </a:rPr>
              <a:t>wait</a:t>
            </a:r>
            <a:r>
              <a:rPr lang="sk-SK" sz="4000" b="1" dirty="0" smtClean="0">
                <a:solidFill>
                  <a:srgbClr val="002060"/>
                </a:solidFill>
              </a:rPr>
              <a:t> </a:t>
            </a:r>
            <a:r>
              <a:rPr lang="sk-SK" sz="4000" b="1" dirty="0" err="1" smtClean="0">
                <a:solidFill>
                  <a:srgbClr val="002060"/>
                </a:solidFill>
              </a:rPr>
              <a:t>for</a:t>
            </a:r>
            <a:r>
              <a:rPr lang="sk-SK" sz="4000" b="1" dirty="0" smtClean="0">
                <a:solidFill>
                  <a:srgbClr val="002060"/>
                </a:solidFill>
              </a:rPr>
              <a:t> </a:t>
            </a:r>
            <a:r>
              <a:rPr lang="sk-SK" sz="4000" b="1" dirty="0" err="1" smtClean="0">
                <a:solidFill>
                  <a:srgbClr val="002060"/>
                </a:solidFill>
              </a:rPr>
              <a:t>the</a:t>
            </a:r>
            <a:r>
              <a:rPr lang="sk-SK" sz="4000" b="1" dirty="0" smtClean="0">
                <a:solidFill>
                  <a:srgbClr val="002060"/>
                </a:solidFill>
              </a:rPr>
              <a:t> new GUIDE </a:t>
            </a:r>
          </a:p>
          <a:p>
            <a:pPr algn="l">
              <a:buFontTx/>
              <a:buChar char="-"/>
            </a:pPr>
            <a:r>
              <a:rPr lang="sk-SK" sz="4000" b="1" dirty="0" smtClean="0">
                <a:solidFill>
                  <a:srgbClr val="002060"/>
                </a:solidFill>
              </a:rPr>
              <a:t>and </a:t>
            </a:r>
            <a:r>
              <a:rPr lang="sk-SK" sz="4000" b="1" dirty="0" err="1" smtClean="0">
                <a:solidFill>
                  <a:srgbClr val="002060"/>
                </a:solidFill>
              </a:rPr>
              <a:t>deadlines</a:t>
            </a:r>
            <a:endParaRPr lang="sk-SK" sz="4000" b="1" dirty="0" smtClean="0">
              <a:solidFill>
                <a:srgbClr val="00206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k-SK" sz="4000" b="1" dirty="0" smtClean="0">
                <a:solidFill>
                  <a:srgbClr val="002060"/>
                </a:solidFill>
              </a:rPr>
              <a:t>KA1 – end </a:t>
            </a:r>
            <a:r>
              <a:rPr lang="sk-SK" sz="4000" b="1" dirty="0" err="1" smtClean="0">
                <a:solidFill>
                  <a:srgbClr val="002060"/>
                </a:solidFill>
              </a:rPr>
              <a:t>of</a:t>
            </a:r>
            <a:r>
              <a:rPr lang="sk-SK" sz="4000" b="1" dirty="0" smtClean="0">
                <a:solidFill>
                  <a:srgbClr val="002060"/>
                </a:solidFill>
              </a:rPr>
              <a:t> </a:t>
            </a:r>
            <a:r>
              <a:rPr lang="sk-SK" sz="4000" b="1" dirty="0" err="1" smtClean="0">
                <a:solidFill>
                  <a:srgbClr val="002060"/>
                </a:solidFill>
              </a:rPr>
              <a:t>January</a:t>
            </a:r>
            <a:endParaRPr lang="sk-SK" sz="4000" b="1" dirty="0" smtClean="0">
              <a:solidFill>
                <a:srgbClr val="00206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k-SK" sz="4000" b="1" dirty="0" smtClean="0">
                <a:solidFill>
                  <a:srgbClr val="002060"/>
                </a:solidFill>
              </a:rPr>
              <a:t>KA2 – end </a:t>
            </a:r>
            <a:r>
              <a:rPr lang="sk-SK" sz="4000" b="1" dirty="0" err="1" smtClean="0">
                <a:solidFill>
                  <a:srgbClr val="002060"/>
                </a:solidFill>
              </a:rPr>
              <a:t>of</a:t>
            </a:r>
            <a:r>
              <a:rPr lang="sk-SK" sz="4000" b="1" dirty="0" smtClean="0">
                <a:solidFill>
                  <a:srgbClr val="002060"/>
                </a:solidFill>
              </a:rPr>
              <a:t> </a:t>
            </a:r>
            <a:r>
              <a:rPr lang="sk-SK" sz="4000" b="1" dirty="0" err="1" smtClean="0">
                <a:solidFill>
                  <a:srgbClr val="002060"/>
                </a:solidFill>
              </a:rPr>
              <a:t>March</a:t>
            </a:r>
            <a:endParaRPr lang="sk-SK" sz="4000" b="1" dirty="0" smtClean="0">
              <a:solidFill>
                <a:srgbClr val="002060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23528" y="6165304"/>
            <a:ext cx="4572032" cy="457200"/>
          </a:xfrm>
        </p:spPr>
        <p:txBody>
          <a:bodyPr/>
          <a:lstStyle/>
          <a:p>
            <a:r>
              <a:rPr lang="sk-SK" sz="2400" b="1" dirty="0" err="1">
                <a:solidFill>
                  <a:srgbClr val="002060"/>
                </a:solidFill>
              </a:rPr>
              <a:t>j</a:t>
            </a:r>
            <a:r>
              <a:rPr lang="sk-SK" sz="2400" b="1" dirty="0" err="1" smtClean="0">
                <a:solidFill>
                  <a:srgbClr val="002060"/>
                </a:solidFill>
              </a:rPr>
              <a:t>anka.mladenkova@gbza.eu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New </a:t>
            </a:r>
            <a:r>
              <a:rPr lang="sk-SK" b="1" dirty="0" err="1" smtClean="0"/>
              <a:t>call</a:t>
            </a:r>
            <a:r>
              <a:rPr lang="sk-SK" b="1" dirty="0" smtClean="0"/>
              <a:t> </a:t>
            </a:r>
            <a:r>
              <a:rPr lang="sk-SK" b="1" dirty="0" err="1" smtClean="0"/>
              <a:t>for</a:t>
            </a:r>
            <a:r>
              <a:rPr lang="sk-SK" b="1" dirty="0" smtClean="0"/>
              <a:t> </a:t>
            </a:r>
            <a:r>
              <a:rPr lang="sk-SK" b="1" dirty="0" err="1" smtClean="0"/>
              <a:t>projects</a:t>
            </a:r>
            <a:r>
              <a:rPr lang="sk-SK" b="1" dirty="0" smtClean="0"/>
              <a:t> 2019</a:t>
            </a:r>
            <a:endParaRPr lang="sk-SK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3866"/>
            <a:ext cx="2714644" cy="10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zastupkyna\Dropbox\E+\eu_flag_co_funded_pos_[rgb]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632"/>
            <a:ext cx="3960440" cy="113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25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Majeto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ajetok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1307</TotalTime>
  <Words>296</Words>
  <Application>Microsoft Office PowerPoint</Application>
  <PresentationFormat>Prezentácia na obrazovke (4:3)</PresentationFormat>
  <Paragraphs>58</Paragraphs>
  <Slides>7</Slides>
  <Notes>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Majetok</vt:lpstr>
      <vt:lpstr>Gymnázium bilingválne Žilina &amp; ERASMUS+ projects</vt:lpstr>
      <vt:lpstr>Title: „Inspiring ERA+“  Project period: 15 months  1.9.2017 – 31.10. 2018 </vt:lpstr>
      <vt:lpstr>Title: „New management ERA“  Project period: 17 months  1.7. 2018 – 30.11.. 2019</vt:lpstr>
      <vt:lpstr>Key factors of the project preparation:</vt:lpstr>
      <vt:lpstr>Practical matters, experience:</vt:lpstr>
      <vt:lpstr>Benefits:</vt:lpstr>
      <vt:lpstr>New call for projects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učiteľ</dc:creator>
  <cp:lastModifiedBy>zastupkyna</cp:lastModifiedBy>
  <cp:revision>66</cp:revision>
  <dcterms:created xsi:type="dcterms:W3CDTF">2014-02-24T17:58:44Z</dcterms:created>
  <dcterms:modified xsi:type="dcterms:W3CDTF">2018-10-16T12:31:31Z</dcterms:modified>
</cp:coreProperties>
</file>