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66" r:id="rId3"/>
    <p:sldId id="278" r:id="rId4"/>
    <p:sldId id="262" r:id="rId5"/>
    <p:sldId id="260" r:id="rId6"/>
    <p:sldId id="267" r:id="rId7"/>
    <p:sldId id="268" r:id="rId8"/>
    <p:sldId id="272" r:id="rId9"/>
    <p:sldId id="279" r:id="rId10"/>
    <p:sldId id="269" r:id="rId11"/>
    <p:sldId id="281" r:id="rId12"/>
    <p:sldId id="293" r:id="rId13"/>
    <p:sldId id="288" r:id="rId14"/>
    <p:sldId id="290" r:id="rId15"/>
    <p:sldId id="282" r:id="rId16"/>
    <p:sldId id="280" r:id="rId17"/>
    <p:sldId id="291" r:id="rId18"/>
    <p:sldId id="292" r:id="rId19"/>
    <p:sldId id="283" r:id="rId20"/>
    <p:sldId id="284" r:id="rId21"/>
    <p:sldId id="285" r:id="rId22"/>
    <p:sldId id="286" r:id="rId23"/>
    <p:sldId id="289" r:id="rId24"/>
    <p:sldId id="287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1F451-41DF-4B8C-A3DF-5E47C9578D5B}" type="datetimeFigureOut">
              <a:rPr lang="de-DE" smtClean="0"/>
              <a:t>22.10.2018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FFC4C-7B0B-4AEE-9878-FEB9D8954B3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54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B99A3E-EE90-4F5D-89E0-D7521EC0C9D2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3CE0E6D-591F-4582-B0A2-0DE159EE47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45720" indent="0" algn="ctr">
              <a:buNone/>
            </a:pPr>
            <a:endParaRPr lang="en-GB" sz="3200" dirty="0"/>
          </a:p>
          <a:p>
            <a:pPr marL="45720" indent="0" algn="ctr">
              <a:buNone/>
            </a:pPr>
            <a:endParaRPr lang="en-GB" sz="3200" dirty="0"/>
          </a:p>
          <a:p>
            <a:pPr marL="45720" indent="0" algn="ctr">
              <a:buNone/>
            </a:pPr>
            <a:endParaRPr lang="en-GB" sz="3200" dirty="0"/>
          </a:p>
          <a:p>
            <a:pPr marL="45720" indent="0" algn="ctr">
              <a:buNone/>
            </a:pPr>
            <a:r>
              <a:rPr lang="en-GB" sz="3200" dirty="0"/>
              <a:t>Human Opportunities for Peace in Europe – </a:t>
            </a:r>
          </a:p>
          <a:p>
            <a:pPr marL="45720" indent="0" algn="ctr">
              <a:buNone/>
            </a:pPr>
            <a:r>
              <a:rPr lang="en-GB" sz="2400" dirty="0"/>
              <a:t>Lifelong learning democracy and active citizenship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K2 project HOPE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89240"/>
            <a:ext cx="3672408" cy="7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5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1000" y="1772816"/>
            <a:ext cx="8407893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dirty="0"/>
              <a:t>Weekly meeting in HOPE groups:</a:t>
            </a:r>
          </a:p>
          <a:p>
            <a:r>
              <a:rPr lang="en-GB" sz="2400" dirty="0"/>
              <a:t>1-2 teachers, 8-24 students</a:t>
            </a:r>
          </a:p>
          <a:p>
            <a:r>
              <a:rPr lang="en-GB" sz="2400" dirty="0"/>
              <a:t>with teachers from different subjects in charge </a:t>
            </a:r>
          </a:p>
          <a:p>
            <a:r>
              <a:rPr lang="en-GB" sz="2400" dirty="0"/>
              <a:t>training debates, planning charity events </a:t>
            </a:r>
          </a:p>
          <a:p>
            <a:r>
              <a:rPr lang="en-GB" sz="2400" dirty="0"/>
              <a:t>becoming a peace mentor at school</a:t>
            </a:r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  <a:p>
            <a:pPr marL="45720" indent="0">
              <a:buNone/>
            </a:pPr>
            <a:endParaRPr lang="en-GB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What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0" y="4293096"/>
            <a:ext cx="2445809" cy="18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01409"/>
            <a:ext cx="2304256" cy="184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14" y="4293096"/>
            <a:ext cx="1728192" cy="18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5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the Clubs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9859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48392"/>
            <a:ext cx="3239145" cy="206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Bildergebnis für HOPE club miguel cata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66" y="4127221"/>
            <a:ext cx="278789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Bildergebnis für HOPE club bilingvalne zil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34" y="1952066"/>
            <a:ext cx="4291429" cy="20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Bildergebnis für HOPE club lmr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3" y="4127221"/>
            <a:ext cx="3521359" cy="211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2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Youth clubs get and stay connected and exchange ideas and best practices (</a:t>
            </a:r>
            <a:r>
              <a:rPr lang="en-GB" sz="2400" dirty="0" err="1"/>
              <a:t>Whatsapp</a:t>
            </a:r>
            <a:r>
              <a:rPr lang="en-GB" sz="2400" dirty="0"/>
              <a:t>, Facebook, eTwinning…)</a:t>
            </a:r>
          </a:p>
          <a:p>
            <a:endParaRPr lang="en-GB" sz="2400" dirty="0"/>
          </a:p>
          <a:p>
            <a:endParaRPr lang="lb-L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Communication</a:t>
            </a:r>
            <a:endParaRPr lang="lb-LU" dirty="0"/>
          </a:p>
        </p:txBody>
      </p:sp>
      <p:sp>
        <p:nvSpPr>
          <p:cNvPr id="4" name="AutoShape 2" descr="Image result for whats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b-LU"/>
          </a:p>
        </p:txBody>
      </p:sp>
      <p:sp>
        <p:nvSpPr>
          <p:cNvPr id="5" name="AutoShape 4" descr="Image result for whatsapp"/>
          <p:cNvSpPr>
            <a:spLocks noChangeAspect="1" noChangeArrowheads="1"/>
          </p:cNvSpPr>
          <p:nvPr/>
        </p:nvSpPr>
        <p:spPr bwMode="auto">
          <a:xfrm>
            <a:off x="155575" y="-1706563"/>
            <a:ext cx="63246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b-L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3015"/>
            <a:ext cx="2376264" cy="1338438"/>
          </a:xfrm>
          <a:prstGeom prst="rect">
            <a:avLst/>
          </a:prstGeom>
        </p:spPr>
      </p:pic>
      <p:pic>
        <p:nvPicPr>
          <p:cNvPr id="1030" name="Picture 6" descr="Image result for etwi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6" y="4599834"/>
            <a:ext cx="3814227" cy="15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362457"/>
            <a:ext cx="954956" cy="95495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1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Bildergebnis für em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44127"/>
            <a:ext cx="1584176" cy="17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088676" y="3408123"/>
            <a:ext cx="48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:</a:t>
            </a:r>
            <a:endParaRPr lang="de-DE" sz="5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89" y="2862878"/>
            <a:ext cx="1733232" cy="17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014230" y="5197016"/>
            <a:ext cx="48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:</a:t>
            </a:r>
            <a:endParaRPr lang="de-DE" sz="5400" dirty="0"/>
          </a:p>
        </p:txBody>
      </p:sp>
      <p:pic>
        <p:nvPicPr>
          <p:cNvPr id="8199" name="Picture 7" descr="Bildergebnis für daumen run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84" y="4725144"/>
            <a:ext cx="1587116" cy="16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2492895"/>
            <a:ext cx="8407893" cy="3633583"/>
          </a:xfrm>
        </p:spPr>
        <p:txBody>
          <a:bodyPr/>
          <a:lstStyle/>
          <a:p>
            <a:r>
              <a:rPr lang="en-GB" sz="2800" dirty="0"/>
              <a:t>Create a club structure, distribute tasks</a:t>
            </a:r>
          </a:p>
          <a:p>
            <a:r>
              <a:rPr lang="en-GB" sz="2800" dirty="0"/>
              <a:t>Logo competition</a:t>
            </a:r>
          </a:p>
          <a:p>
            <a:r>
              <a:rPr lang="en-GB" sz="2800" dirty="0"/>
              <a:t>Battle debates</a:t>
            </a:r>
          </a:p>
          <a:p>
            <a:r>
              <a:rPr lang="en-GB" sz="2800" dirty="0"/>
              <a:t>Local charity events</a:t>
            </a:r>
          </a:p>
          <a:p>
            <a:r>
              <a:rPr lang="en-GB" sz="2800" dirty="0"/>
              <a:t>Preparations for MUNs</a:t>
            </a:r>
          </a:p>
          <a:p>
            <a:r>
              <a:rPr lang="en-GB" sz="2800" dirty="0"/>
              <a:t>Political term topics </a:t>
            </a:r>
          </a:p>
          <a:p>
            <a:r>
              <a:rPr lang="en-GB" sz="2800" dirty="0"/>
              <a:t>Mediation at school (?)</a:t>
            </a:r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throughout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090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234189" cy="24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2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2492895"/>
            <a:ext cx="8407893" cy="3633583"/>
          </a:xfrm>
        </p:spPr>
        <p:txBody>
          <a:bodyPr/>
          <a:lstStyle/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throughout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090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04" y="1916832"/>
            <a:ext cx="2826264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634363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1" y="4365102"/>
            <a:ext cx="1890713" cy="14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4133"/>
            <a:ext cx="2522041" cy="14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84133"/>
            <a:ext cx="2666058" cy="14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sz="2800" dirty="0"/>
              <a:t>Meeting at different MUNs in </a:t>
            </a:r>
          </a:p>
          <a:p>
            <a:r>
              <a:rPr lang="en-GB" sz="2800" dirty="0"/>
              <a:t>Slovakia 2018 and 2019</a:t>
            </a:r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r>
              <a:rPr lang="en-GB" sz="2800" dirty="0"/>
              <a:t>Poland: 2018, 2019</a:t>
            </a:r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r>
              <a:rPr lang="en-GB" sz="2800" dirty="0"/>
              <a:t>Luxembourg: </a:t>
            </a:r>
            <a:r>
              <a:rPr lang="en-GB" sz="2800" dirty="0" err="1"/>
              <a:t>LuxMUN</a:t>
            </a:r>
            <a:r>
              <a:rPr lang="en-GB" sz="2800" dirty="0"/>
              <a:t> 2018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MUNs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59375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82" y="3429000"/>
            <a:ext cx="2550269" cy="8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090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58" y="4581128"/>
            <a:ext cx="1499348" cy="14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5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4" y="32697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 descr="Bildergebnis für HOPE witte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5" descr="Bildergebnis für HOPE club lmr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9" descr="Bildergebnis für HOPE club lmr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5259"/>
            <a:ext cx="2904404" cy="8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3" descr="Bildergebnis für zamun 201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16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6" descr="Bildergebnis für zamun 201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931059"/>
            <a:ext cx="2304256" cy="15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9" descr="Bildergebnis für zamun 2018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0617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2" descr="Bildergebnis für zamun 2018 leisure tim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01" y="4365104"/>
            <a:ext cx="2571547" cy="14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5" descr="Bildergebnis für zamun 2018 open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80205"/>
            <a:ext cx="2825064" cy="15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56" y="1988840"/>
            <a:ext cx="2666433" cy="15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3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4" y="32697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 descr="Bildergebnis für HOPE witte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5" descr="Bildergebnis für HOPE club lmr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9" descr="Bildergebnis für HOPE club lmr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43" y="4749489"/>
            <a:ext cx="2889893" cy="13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" y="434885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43" y="450836"/>
            <a:ext cx="2419978" cy="7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7115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75" y="219498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39" y="4127899"/>
            <a:ext cx="3031505" cy="20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" y="2016797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7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 </a:t>
            </a:r>
            <a:r>
              <a:rPr lang="en-GB" dirty="0" err="1"/>
              <a:t>LuxMUN</a:t>
            </a:r>
            <a:r>
              <a:rPr lang="en-GB" dirty="0"/>
              <a:t> 02/2018</a:t>
            </a:r>
          </a:p>
        </p:txBody>
      </p:sp>
      <p:pic>
        <p:nvPicPr>
          <p:cNvPr id="7" name="Picture 2" descr="https://www.lmrl.lu/wp/wp-content/uploads/2017/09/IMG-20170929-WA0000_resized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28868"/>
            <a:ext cx="1588722" cy="15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4" y="32697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lmrl.lu/wp/wp-content/uploads/2018/02/IMG_0480-Medium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38610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mrl.lu/wp/wp-content/uploads/2018/02/IMG_0437-Medium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9590"/>
            <a:ext cx="2349730" cy="23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mrl.lu/wp/wp-content/uploads/2018/02/IMG_0444-Medium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Bildergebnis für HOPE witte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5" descr="Bildergebnis für HOPE club lmr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5388871"/>
            <a:ext cx="4391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9" descr="Bildergebnis für HOPE club lmr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44" y="3927723"/>
            <a:ext cx="3352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1982241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7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Charity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5717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3"/>
            <a:ext cx="3024336" cy="20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17127"/>
            <a:ext cx="2693440" cy="20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58127"/>
            <a:ext cx="3678932" cy="20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4327303"/>
            <a:ext cx="1368152" cy="20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9664"/>
            <a:ext cx="2952327" cy="19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5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Key action 2: Cooperation for innovation and the exchange of good practices</a:t>
            </a:r>
          </a:p>
          <a:p>
            <a:pPr marL="45720" indent="0">
              <a:buNone/>
            </a:pPr>
            <a:endParaRPr lang="en-GB" sz="3200" dirty="0"/>
          </a:p>
          <a:p>
            <a:r>
              <a:rPr lang="en-GB" sz="3200" dirty="0"/>
              <a:t>Field: Strategic partnerships for schools only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04456" cy="105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4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dirty="0"/>
              <a:t>Input from Wittekind Gymnasium and IES Miguel Catalan</a:t>
            </a:r>
          </a:p>
          <a:p>
            <a:r>
              <a:rPr lang="en-GB" sz="2800" dirty="0"/>
              <a:t>Workshop sessions at </a:t>
            </a:r>
          </a:p>
          <a:p>
            <a:pPr marL="45720" indent="0">
              <a:buNone/>
            </a:pPr>
            <a:r>
              <a:rPr lang="en-GB" sz="2800" dirty="0" err="1"/>
              <a:t>ZaMUN</a:t>
            </a:r>
            <a:r>
              <a:rPr lang="en-GB" sz="2800" dirty="0"/>
              <a:t>  and </a:t>
            </a:r>
            <a:r>
              <a:rPr lang="en-GB" sz="2800" dirty="0" err="1"/>
              <a:t>LuxMUN</a:t>
            </a: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r>
              <a:rPr lang="en-GB" sz="2800" dirty="0"/>
              <a:t>At LMRL going to be integrated in a </a:t>
            </a:r>
            <a:r>
              <a:rPr lang="en-GB" sz="2800" i="1" dirty="0"/>
              <a:t>Group</a:t>
            </a:r>
            <a:r>
              <a:rPr lang="en-GB" sz="2800" dirty="0"/>
              <a:t> </a:t>
            </a:r>
            <a:r>
              <a:rPr lang="en-GB" sz="2800" i="1" dirty="0"/>
              <a:t>Bien-</a:t>
            </a:r>
            <a:r>
              <a:rPr lang="en-GB" sz="2800" i="1" dirty="0" err="1"/>
              <a:t>Être</a:t>
            </a:r>
            <a:r>
              <a:rPr lang="en-GB" sz="2800" dirty="0"/>
              <a:t>  (=Wellbeing group)</a:t>
            </a:r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endParaRPr lang="en-GB" sz="2800" dirty="0"/>
          </a:p>
          <a:p>
            <a:pPr marL="45720" indent="0">
              <a:buNone/>
            </a:pPr>
            <a:endParaRPr lang="en-GB" sz="2800" dirty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Activities: Mediation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1907810" cy="143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84508"/>
            <a:ext cx="1716365" cy="171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5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2276871"/>
            <a:ext cx="8407893" cy="3849607"/>
          </a:xfrm>
        </p:spPr>
        <p:txBody>
          <a:bodyPr>
            <a:normAutofit/>
          </a:bodyPr>
          <a:lstStyle/>
          <a:p>
            <a:r>
              <a:rPr lang="en-GB" sz="2400" dirty="0"/>
              <a:t>Paperwork, reports, </a:t>
            </a:r>
            <a:r>
              <a:rPr lang="en-GB" sz="2400" i="1" dirty="0" err="1"/>
              <a:t>Etwinning</a:t>
            </a:r>
            <a:r>
              <a:rPr lang="en-GB" sz="2400" dirty="0"/>
              <a:t>, NAs</a:t>
            </a:r>
          </a:p>
          <a:p>
            <a:r>
              <a:rPr lang="en-GB" sz="2400" dirty="0"/>
              <a:t>Lack of time, being stuck in daily teaching routine and family business</a:t>
            </a:r>
          </a:p>
          <a:p>
            <a:r>
              <a:rPr lang="en-GB" sz="2400" dirty="0"/>
              <a:t>Local obstacles at school (lack of interest, colleagues who cannot be bothered, jealousy…)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Challenges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5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dirty="0"/>
              <a:t>For students:</a:t>
            </a:r>
          </a:p>
          <a:p>
            <a:r>
              <a:rPr lang="en-GB" sz="2400" dirty="0"/>
              <a:t>Different age groups coming together</a:t>
            </a:r>
          </a:p>
          <a:p>
            <a:r>
              <a:rPr lang="en-GB" sz="2400" dirty="0"/>
              <a:t>Language skills</a:t>
            </a:r>
          </a:p>
          <a:p>
            <a:r>
              <a:rPr lang="en-GB" sz="2400" dirty="0"/>
              <a:t>Rhetorical competence</a:t>
            </a:r>
          </a:p>
          <a:p>
            <a:r>
              <a:rPr lang="en-GB" sz="2400" dirty="0"/>
              <a:t>Cultural experience (staying with host families during MUNs, meeting other HOPE clubs)</a:t>
            </a:r>
          </a:p>
          <a:p>
            <a:r>
              <a:rPr lang="en-GB" sz="2400" dirty="0"/>
              <a:t>Friendships!</a:t>
            </a:r>
          </a:p>
          <a:p>
            <a:r>
              <a:rPr lang="en-GB" sz="2400" dirty="0"/>
              <a:t>Getting more independent </a:t>
            </a:r>
          </a:p>
          <a:p>
            <a:r>
              <a:rPr lang="en-GB" sz="2400" dirty="0"/>
              <a:t>Gaining self-confidence</a:t>
            </a:r>
          </a:p>
          <a:p>
            <a:r>
              <a:rPr lang="en-GB" sz="2400" dirty="0"/>
              <a:t>Good reference for CVs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The Big Plus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5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5720" indent="0">
              <a:buNone/>
            </a:pPr>
            <a:r>
              <a:rPr lang="en-GB" sz="2800" dirty="0"/>
              <a:t>For teachers:</a:t>
            </a:r>
          </a:p>
          <a:p>
            <a:r>
              <a:rPr lang="en-GB" sz="2800" dirty="0"/>
              <a:t>Rewarding to see changes at school and in students’ skills</a:t>
            </a:r>
          </a:p>
          <a:p>
            <a:r>
              <a:rPr lang="en-GB" sz="2800" dirty="0"/>
              <a:t>Feeling to make a difference</a:t>
            </a:r>
          </a:p>
          <a:p>
            <a:r>
              <a:rPr lang="en-GB" sz="2800" dirty="0"/>
              <a:t>“coach” for students</a:t>
            </a:r>
          </a:p>
          <a:p>
            <a:r>
              <a:rPr lang="en-GB" sz="2800" dirty="0"/>
              <a:t>solidarity complicity, friendship</a:t>
            </a:r>
          </a:p>
          <a:p>
            <a:r>
              <a:rPr lang="en-GB" sz="2800" dirty="0"/>
              <a:t>fun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The Big Plus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The Big Plus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ildergebnis für Keep calm there is H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240360" cy="37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3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600" dirty="0"/>
              <a:t>MEGALUX</a:t>
            </a:r>
            <a:endParaRPr lang="de-DE" sz="3600" dirty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endParaRPr lang="de-DE" sz="2800" dirty="0"/>
          </a:p>
          <a:p>
            <a:pPr marL="45720" indent="0" algn="ctr">
              <a:buNone/>
            </a:pPr>
            <a:r>
              <a:rPr lang="de-DE" sz="2800" dirty="0"/>
              <a:t>Luxembourg</a:t>
            </a:r>
          </a:p>
          <a:p>
            <a:pPr marL="45720" indent="0" algn="ctr">
              <a:buNone/>
            </a:pPr>
            <a:r>
              <a:rPr lang="de-DE" sz="2800" dirty="0"/>
              <a:t>10th – 14th November 2019</a:t>
            </a:r>
          </a:p>
          <a:p>
            <a:pPr marL="45720" indent="0" algn="ctr">
              <a:buNone/>
            </a:pPr>
            <a:endParaRPr lang="de-DE" sz="2400" dirty="0"/>
          </a:p>
          <a:p>
            <a:pPr marL="45720" indent="0" algn="ctr"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you All at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72" y="2636912"/>
            <a:ext cx="2321211" cy="15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4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GB" sz="3200" dirty="0"/>
          </a:p>
          <a:p>
            <a:r>
              <a:rPr lang="en-GB" sz="3200" dirty="0"/>
              <a:t>Application handed in 03/2017</a:t>
            </a:r>
          </a:p>
          <a:p>
            <a:r>
              <a:rPr lang="en-GB" sz="3200" dirty="0"/>
              <a:t>Approval from NA: July 2017</a:t>
            </a:r>
          </a:p>
          <a:p>
            <a:pPr marL="45720" indent="0">
              <a:buNone/>
            </a:pPr>
            <a:endParaRPr lang="en-GB" sz="3200" dirty="0"/>
          </a:p>
          <a:p>
            <a:r>
              <a:rPr lang="en-GB" sz="3200" dirty="0"/>
              <a:t>Project start 9/2017 27 months</a:t>
            </a:r>
          </a:p>
          <a:p>
            <a:r>
              <a:rPr lang="en-GB" sz="3200" dirty="0"/>
              <a:t>End 30/11/2019</a:t>
            </a:r>
          </a:p>
          <a:p>
            <a:pPr marL="4572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1521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4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                     LUXEMBOURG –Coordinator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                      GERMANY – Partner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                      SLOVAKIA - Partner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                       SPAIN –    Partner</a:t>
            </a:r>
          </a:p>
          <a:p>
            <a:pPr marL="45720" indent="0">
              <a:buNone/>
            </a:pPr>
            <a:endParaRPr lang="en-GB" dirty="0"/>
          </a:p>
          <a:p>
            <a:r>
              <a:rPr lang="en-GB" dirty="0"/>
              <a:t>                       POLAND – Partner 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3" y="2492896"/>
            <a:ext cx="1345332" cy="6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1700808"/>
            <a:ext cx="1260355" cy="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1" y="3331062"/>
            <a:ext cx="1446242" cy="55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3971060"/>
            <a:ext cx="903763" cy="10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3" y="5085184"/>
            <a:ext cx="996702" cy="9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4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/>
              <a:t>1. Build on positive experiences and benefits from YEL</a:t>
            </a:r>
          </a:p>
          <a:p>
            <a:endParaRPr lang="en-GB" sz="3600" dirty="0"/>
          </a:p>
          <a:p>
            <a:pPr marL="45720" indent="0">
              <a:buNone/>
            </a:pPr>
            <a:endParaRPr lang="en-GB" sz="3600" dirty="0"/>
          </a:p>
          <a:p>
            <a:pPr marL="45720" indent="0">
              <a:buNone/>
            </a:pPr>
            <a:r>
              <a:rPr lang="en-GB" sz="3600" dirty="0"/>
              <a:t>2. Define and expand the tasks </a:t>
            </a:r>
          </a:p>
          <a:p>
            <a:pPr marL="45720" indent="0">
              <a:buNone/>
            </a:pPr>
            <a:r>
              <a:rPr lang="en-GB" sz="3600" dirty="0"/>
              <a:t>    of the clubs!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78" y="2420888"/>
            <a:ext cx="1446436" cy="14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83" y="4869160"/>
            <a:ext cx="142907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600" dirty="0"/>
              <a:t>From YEL to HOPE</a:t>
            </a:r>
          </a:p>
          <a:p>
            <a:pPr marL="45720" indent="0" algn="ctr">
              <a:buNone/>
            </a:pPr>
            <a:endParaRPr lang="en-GB" sz="3600" dirty="0"/>
          </a:p>
          <a:p>
            <a:pPr marL="45720" indent="0" algn="ctr">
              <a:buNone/>
            </a:pPr>
            <a:endParaRPr lang="en-GB" sz="3600" dirty="0"/>
          </a:p>
          <a:p>
            <a:pPr marL="45720" indent="0" algn="ctr">
              <a:buNone/>
            </a:pPr>
            <a:r>
              <a:rPr lang="en-GB" sz="3600" dirty="0"/>
              <a:t>Don’t copy, but be creative…</a:t>
            </a:r>
          </a:p>
          <a:p>
            <a:pPr marL="45720" indent="0" algn="ctr">
              <a:buNone/>
            </a:pPr>
            <a:r>
              <a:rPr lang="en-GB" sz="3600" dirty="0"/>
              <a:t>↓ </a:t>
            </a:r>
          </a:p>
          <a:p>
            <a:pPr marL="45720" indent="0" algn="ctr">
              <a:buNone/>
            </a:pPr>
            <a:endParaRPr lang="en-GB" sz="3600" dirty="0"/>
          </a:p>
          <a:p>
            <a:pPr marL="45720" indent="0" algn="ctr">
              <a:buNone/>
            </a:pPr>
            <a:r>
              <a:rPr lang="en-GB" sz="3600" dirty="0"/>
              <a:t>We had to reinvent ourselves!</a:t>
            </a:r>
          </a:p>
          <a:p>
            <a:pPr marL="45720" indent="0" algn="ctr">
              <a:buNone/>
            </a:pPr>
            <a:endParaRPr lang="en-GB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70" y="4437112"/>
            <a:ext cx="2345964" cy="13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212726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00" y="2382031"/>
            <a:ext cx="1179575" cy="11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6" y="2395754"/>
            <a:ext cx="11521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SCHOOL EDUCATION: Promoting the acquisition of skills and competences</a:t>
            </a:r>
          </a:p>
          <a:p>
            <a:pPr marL="45720" indent="0">
              <a:buNone/>
            </a:pPr>
            <a:endParaRPr lang="en-GB" sz="2400" dirty="0"/>
          </a:p>
          <a:p>
            <a:r>
              <a:rPr lang="en-GB" sz="2400" dirty="0"/>
              <a:t>YOUTH: Promoting empowerment</a:t>
            </a:r>
          </a:p>
          <a:p>
            <a:endParaRPr lang="en-GB" sz="2400" dirty="0"/>
          </a:p>
          <a:p>
            <a:r>
              <a:rPr lang="en-GB" sz="2400" dirty="0"/>
              <a:t>HORIZONTAL: Achievement of relevant and high quality  skills and competences</a:t>
            </a:r>
          </a:p>
          <a:p>
            <a:pPr marL="45720" indent="0">
              <a:buNone/>
            </a:pPr>
            <a:endParaRPr lang="en-GB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 in the bid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3744416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88024" y="558924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Paper is patient…. ;-)!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192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sz="2400" dirty="0"/>
              <a:t>Diplomatic competence: Fostering the students’ political knowledge or awareness by preparing them for </a:t>
            </a:r>
            <a:r>
              <a:rPr lang="en-GB" sz="3200" b="1" dirty="0"/>
              <a:t>MUN conferences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Social action in society: Make students understand themselves as an active potential of change in society by initiating </a:t>
            </a:r>
            <a:r>
              <a:rPr lang="en-GB" sz="3200" b="1" dirty="0"/>
              <a:t>charity projects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Become active </a:t>
            </a:r>
            <a:r>
              <a:rPr lang="en-GB" sz="2600" dirty="0"/>
              <a:t>ambassadors of peace </a:t>
            </a:r>
            <a:r>
              <a:rPr lang="en-GB" sz="2400" dirty="0"/>
              <a:t>in society by  training our </a:t>
            </a:r>
            <a:r>
              <a:rPr lang="en-GB" sz="3200" b="1" dirty="0"/>
              <a:t>students as peace mediators </a:t>
            </a:r>
            <a:r>
              <a:rPr lang="en-GB" sz="2400" dirty="0"/>
              <a:t>in conflict situations in their classrooms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core pillars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1521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                     </a:t>
            </a:r>
            <a:r>
              <a:rPr lang="en-GB" sz="1400" dirty="0"/>
              <a:t>LUXEMBOURG  - YEL/MUN experience,  charity expert</a:t>
            </a:r>
          </a:p>
          <a:p>
            <a:pPr marL="45720" indent="0">
              <a:buNone/>
            </a:pPr>
            <a:r>
              <a:rPr lang="en-GB" sz="1400" dirty="0"/>
              <a:t>                                 wish for peace mediation element  </a:t>
            </a:r>
          </a:p>
          <a:p>
            <a:pPr marL="45720" indent="0">
              <a:buNone/>
            </a:pPr>
            <a:endParaRPr lang="en-GB" sz="1400" dirty="0"/>
          </a:p>
          <a:p>
            <a:r>
              <a:rPr lang="en-GB" sz="1400" dirty="0"/>
              <a:t>                             GERMANY – YEL/MUN experience, peace mediation expert</a:t>
            </a:r>
          </a:p>
          <a:p>
            <a:pPr marL="45720" indent="0">
              <a:buNone/>
            </a:pPr>
            <a:endParaRPr lang="en-GB" sz="1400" dirty="0"/>
          </a:p>
          <a:p>
            <a:r>
              <a:rPr lang="en-GB" sz="1400" dirty="0"/>
              <a:t>                             SLOVAKIA – YEL/MUN experience, MUN expert</a:t>
            </a:r>
          </a:p>
          <a:p>
            <a:endParaRPr lang="en-GB" sz="1400" dirty="0"/>
          </a:p>
          <a:p>
            <a:pPr marL="45720" indent="0">
              <a:buNone/>
            </a:pPr>
            <a:endParaRPr lang="en-GB" sz="1400" dirty="0"/>
          </a:p>
          <a:p>
            <a:pPr marL="45720" indent="0">
              <a:buNone/>
            </a:pPr>
            <a:endParaRPr lang="en-GB" sz="1400" dirty="0"/>
          </a:p>
          <a:p>
            <a:r>
              <a:rPr lang="en-GB" sz="1400" dirty="0"/>
              <a:t>                             SPAIN –    YEL/MUN experience, peace mediation expert</a:t>
            </a:r>
          </a:p>
          <a:p>
            <a:pPr marL="4572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                            POLAND – MUN expert 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Role(s) of each school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1788889"/>
            <a:ext cx="1260355" cy="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63" y="3367827"/>
            <a:ext cx="1446242" cy="55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3971059"/>
            <a:ext cx="903763" cy="10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5085184"/>
            <a:ext cx="996702" cy="9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0" y="2636912"/>
            <a:ext cx="1345332" cy="6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7" y="260648"/>
            <a:ext cx="11521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39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560</Words>
  <Application>Microsoft Office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Franklin Gothic Medium</vt:lpstr>
      <vt:lpstr>Wingdings</vt:lpstr>
      <vt:lpstr>Wingdings 2</vt:lpstr>
      <vt:lpstr>Raster</vt:lpstr>
      <vt:lpstr>K2 project HOPE</vt:lpstr>
      <vt:lpstr>PowerPoint Presentation</vt:lpstr>
      <vt:lpstr>PowerPoint Presentation</vt:lpstr>
      <vt:lpstr>schools</vt:lpstr>
      <vt:lpstr>The idea</vt:lpstr>
      <vt:lpstr>Challenge</vt:lpstr>
      <vt:lpstr>Priorities in the bid</vt:lpstr>
      <vt:lpstr>Three core pillars</vt:lpstr>
      <vt:lpstr>Role(s) of each school</vt:lpstr>
      <vt:lpstr> What</vt:lpstr>
      <vt:lpstr> the Clubs</vt:lpstr>
      <vt:lpstr> Communication</vt:lpstr>
      <vt:lpstr> Activities: throughout</vt:lpstr>
      <vt:lpstr> Activities: throughout</vt:lpstr>
      <vt:lpstr> Activities: MUNs</vt:lpstr>
      <vt:lpstr> Activities:</vt:lpstr>
      <vt:lpstr> Activities:</vt:lpstr>
      <vt:lpstr> Activities:  LuxMUN 02/2018</vt:lpstr>
      <vt:lpstr> Activities: Charity</vt:lpstr>
      <vt:lpstr> Activities: Mediation</vt:lpstr>
      <vt:lpstr> Challenges</vt:lpstr>
      <vt:lpstr> The Big Plus</vt:lpstr>
      <vt:lpstr> The Big Plus</vt:lpstr>
      <vt:lpstr> The Big Plus</vt:lpstr>
      <vt:lpstr>see you All 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Pharaon Lemire</dc:creator>
  <cp:lastModifiedBy>koen.van.cauwenberge koen.van.cauwenberge</cp:lastModifiedBy>
  <cp:revision>206</cp:revision>
  <dcterms:created xsi:type="dcterms:W3CDTF">2017-09-30T16:19:31Z</dcterms:created>
  <dcterms:modified xsi:type="dcterms:W3CDTF">2018-10-22T19:55:55Z</dcterms:modified>
</cp:coreProperties>
</file>