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2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2F3B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250" b="0" i="0">
                <a:solidFill>
                  <a:srgbClr val="2F3B2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2F3B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2F3B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E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9641" y="1075242"/>
            <a:ext cx="4128770" cy="106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50" b="0" i="0">
                <a:solidFill>
                  <a:srgbClr val="2F3B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989" y="4133348"/>
            <a:ext cx="8948420" cy="219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250" b="0" i="0">
                <a:solidFill>
                  <a:srgbClr val="2F3B2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6190" cy="10287000"/>
          </a:xfrm>
          <a:custGeom>
            <a:avLst/>
            <a:gdLst/>
            <a:ahLst/>
            <a:cxnLst/>
            <a:rect l="l" t="t" r="r" b="b"/>
            <a:pathLst>
              <a:path w="10156190" h="10287000">
                <a:moveTo>
                  <a:pt x="0" y="10286999"/>
                </a:moveTo>
                <a:lnTo>
                  <a:pt x="10156151" y="10286999"/>
                </a:lnTo>
                <a:lnTo>
                  <a:pt x="1015615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E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156151" y="0"/>
            <a:ext cx="8132445" cy="10287000"/>
            <a:chOff x="10156151" y="0"/>
            <a:chExt cx="8132445" cy="10287000"/>
          </a:xfrm>
        </p:grpSpPr>
        <p:sp>
          <p:nvSpPr>
            <p:cNvPr id="4" name="object 4"/>
            <p:cNvSpPr/>
            <p:nvPr/>
          </p:nvSpPr>
          <p:spPr>
            <a:xfrm>
              <a:off x="10156151" y="0"/>
              <a:ext cx="8132445" cy="10287000"/>
            </a:xfrm>
            <a:custGeom>
              <a:avLst/>
              <a:gdLst/>
              <a:ahLst/>
              <a:cxnLst/>
              <a:rect l="l" t="t" r="r" b="b"/>
              <a:pathLst>
                <a:path w="8132444" h="10287000">
                  <a:moveTo>
                    <a:pt x="8131847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8131847" y="0"/>
                  </a:lnTo>
                  <a:lnTo>
                    <a:pt x="8131847" y="10286999"/>
                  </a:lnTo>
                  <a:close/>
                </a:path>
              </a:pathLst>
            </a:custGeom>
            <a:solidFill>
              <a:srgbClr val="2F3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2341" y="1028699"/>
              <a:ext cx="5810249" cy="38766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64464" y="5417064"/>
              <a:ext cx="3324224" cy="40766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35989" y="6073577"/>
            <a:ext cx="8948420" cy="2196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spc="-130" dirty="0"/>
              <a:t>LOVE</a:t>
            </a:r>
            <a:r>
              <a:rPr spc="-130" dirty="0">
                <a:solidFill>
                  <a:schemeClr val="accent3">
                    <a:lumMod val="75000"/>
                  </a:schemeClr>
                </a:solidFill>
              </a:rPr>
              <a:t>NIA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53459" y="5192086"/>
            <a:ext cx="3713479" cy="1121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150" spc="545" dirty="0">
                <a:latin typeface="Times New Roman"/>
                <a:cs typeface="Times New Roman"/>
              </a:rPr>
              <a:t>Postojna</a:t>
            </a:r>
            <a:endParaRPr sz="71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2756" y="8517769"/>
            <a:ext cx="6289040" cy="97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400" spc="-5" dirty="0">
                <a:solidFill>
                  <a:srgbClr val="2F3B2E"/>
                </a:solidFill>
                <a:latin typeface="Arial MT"/>
                <a:cs typeface="Arial MT"/>
              </a:rPr>
              <a:t>Europroject</a:t>
            </a:r>
            <a:r>
              <a:rPr sz="3400" spc="-30" dirty="0">
                <a:solidFill>
                  <a:srgbClr val="2F3B2E"/>
                </a:solidFill>
                <a:latin typeface="Arial MT"/>
                <a:cs typeface="Arial MT"/>
              </a:rPr>
              <a:t> </a:t>
            </a:r>
            <a:r>
              <a:rPr sz="3400" spc="-5" dirty="0">
                <a:solidFill>
                  <a:srgbClr val="2F3B2E"/>
                </a:solidFill>
                <a:latin typeface="Arial MT"/>
                <a:cs typeface="Arial MT"/>
              </a:rPr>
              <a:t>Network</a:t>
            </a:r>
            <a:r>
              <a:rPr sz="3400" spc="-25" dirty="0">
                <a:solidFill>
                  <a:srgbClr val="2F3B2E"/>
                </a:solidFill>
                <a:latin typeface="Arial MT"/>
                <a:cs typeface="Arial MT"/>
              </a:rPr>
              <a:t> </a:t>
            </a:r>
            <a:r>
              <a:rPr sz="3400" spc="-5" dirty="0">
                <a:solidFill>
                  <a:srgbClr val="2F3B2E"/>
                </a:solidFill>
                <a:latin typeface="Arial MT"/>
                <a:cs typeface="Arial MT"/>
              </a:rPr>
              <a:t>Conference</a:t>
            </a:r>
            <a:endParaRPr sz="34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5" dirty="0">
                <a:solidFill>
                  <a:srgbClr val="2F3B2E"/>
                </a:solidFill>
                <a:latin typeface="Arial MT"/>
                <a:cs typeface="Arial MT"/>
              </a:rPr>
              <a:t>17-21</a:t>
            </a:r>
            <a:r>
              <a:rPr sz="2800" spc="-45" dirty="0">
                <a:solidFill>
                  <a:srgbClr val="2F3B2E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F3B2E"/>
                </a:solidFill>
                <a:latin typeface="Arial MT"/>
                <a:cs typeface="Arial MT"/>
              </a:rPr>
              <a:t>October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D5AC604-1193-4FB2-9A85-0A054DD04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56" y="-1039475"/>
            <a:ext cx="5898915" cy="8343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5143503"/>
            <a:ext cx="7734299" cy="36480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1916" y="5143503"/>
            <a:ext cx="7800973" cy="36480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87861" y="1991702"/>
            <a:ext cx="11712575" cy="2379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450" i="1" spc="660" dirty="0">
                <a:solidFill>
                  <a:srgbClr val="2F3B2E"/>
                </a:solidFill>
                <a:latin typeface="Times New Roman"/>
                <a:cs typeface="Times New Roman"/>
              </a:rPr>
              <a:t>POSTOJNA</a:t>
            </a:r>
            <a:r>
              <a:rPr sz="15450" i="1" spc="204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15450" i="1" spc="-1210" dirty="0">
                <a:solidFill>
                  <a:srgbClr val="2F3B2E"/>
                </a:solidFill>
                <a:latin typeface="Times New Roman"/>
                <a:cs typeface="Times New Roman"/>
              </a:rPr>
              <a:t>:)</a:t>
            </a:r>
            <a:endParaRPr sz="15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45" dirty="0"/>
              <a:t>See</a:t>
            </a:r>
            <a:r>
              <a:rPr spc="150" dirty="0"/>
              <a:t> </a:t>
            </a:r>
            <a:r>
              <a:rPr spc="290" dirty="0"/>
              <a:t>you</a:t>
            </a:r>
            <a:r>
              <a:rPr spc="150" dirty="0"/>
              <a:t> </a:t>
            </a:r>
            <a:r>
              <a:rPr spc="-50" dirty="0"/>
              <a:t>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01458" y="14"/>
            <a:ext cx="9582150" cy="10287000"/>
            <a:chOff x="8701458" y="14"/>
            <a:chExt cx="9582150" cy="10287000"/>
          </a:xfrm>
        </p:grpSpPr>
        <p:sp>
          <p:nvSpPr>
            <p:cNvPr id="3" name="object 3"/>
            <p:cNvSpPr/>
            <p:nvPr/>
          </p:nvSpPr>
          <p:spPr>
            <a:xfrm>
              <a:off x="8701458" y="14"/>
              <a:ext cx="9582150" cy="10287000"/>
            </a:xfrm>
            <a:custGeom>
              <a:avLst/>
              <a:gdLst/>
              <a:ahLst/>
              <a:cxnLst/>
              <a:rect l="l" t="t" r="r" b="b"/>
              <a:pathLst>
                <a:path w="9582150" h="10287000">
                  <a:moveTo>
                    <a:pt x="9582148" y="10286985"/>
                  </a:moveTo>
                  <a:lnTo>
                    <a:pt x="0" y="10286985"/>
                  </a:lnTo>
                  <a:lnTo>
                    <a:pt x="0" y="0"/>
                  </a:lnTo>
                  <a:lnTo>
                    <a:pt x="9582148" y="0"/>
                  </a:lnTo>
                  <a:lnTo>
                    <a:pt x="9582148" y="10286985"/>
                  </a:lnTo>
                  <a:close/>
                </a:path>
              </a:pathLst>
            </a:custGeom>
            <a:solidFill>
              <a:srgbClr val="2F3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2004" y="1218975"/>
              <a:ext cx="7667624" cy="78485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808" y="4120273"/>
            <a:ext cx="7391399" cy="52958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0600" y="899858"/>
            <a:ext cx="5801360" cy="133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900" spc="-7177" baseline="-55232" dirty="0">
                <a:latin typeface="Times New Roman"/>
                <a:cs typeface="Times New Roman"/>
              </a:rPr>
              <a:t>S</a:t>
            </a:r>
            <a:r>
              <a:rPr sz="8600" spc="-2805" dirty="0">
                <a:latin typeface="Times New Roman"/>
                <a:cs typeface="Times New Roman"/>
              </a:rPr>
              <a:t>W</a:t>
            </a:r>
            <a:r>
              <a:rPr sz="12900" spc="-135" baseline="-55232" dirty="0">
                <a:latin typeface="Times New Roman"/>
                <a:cs typeface="Times New Roman"/>
              </a:rPr>
              <a:t>l</a:t>
            </a:r>
            <a:r>
              <a:rPr sz="12900" spc="-6172" baseline="-55232" dirty="0">
                <a:latin typeface="Times New Roman"/>
                <a:cs typeface="Times New Roman"/>
              </a:rPr>
              <a:t>o</a:t>
            </a:r>
            <a:r>
              <a:rPr sz="8600" spc="525" dirty="0">
                <a:latin typeface="Times New Roman"/>
                <a:cs typeface="Times New Roman"/>
              </a:rPr>
              <a:t>e</a:t>
            </a:r>
            <a:r>
              <a:rPr sz="8600" spc="-2030" dirty="0">
                <a:latin typeface="Times New Roman"/>
                <a:cs typeface="Times New Roman"/>
              </a:rPr>
              <a:t>l</a:t>
            </a:r>
            <a:r>
              <a:rPr sz="12900" spc="-3540" baseline="-55232" dirty="0">
                <a:latin typeface="Times New Roman"/>
                <a:cs typeface="Times New Roman"/>
              </a:rPr>
              <a:t>v</a:t>
            </a:r>
            <a:r>
              <a:rPr sz="8600" spc="-950" dirty="0">
                <a:latin typeface="Times New Roman"/>
                <a:cs typeface="Times New Roman"/>
              </a:rPr>
              <a:t>c</a:t>
            </a:r>
            <a:r>
              <a:rPr sz="12900" spc="-3517" baseline="-55232" dirty="0">
                <a:latin typeface="Times New Roman"/>
                <a:cs typeface="Times New Roman"/>
              </a:rPr>
              <a:t>e</a:t>
            </a:r>
            <a:r>
              <a:rPr sz="8600" spc="-1430" dirty="0">
                <a:latin typeface="Times New Roman"/>
                <a:cs typeface="Times New Roman"/>
              </a:rPr>
              <a:t>o</a:t>
            </a:r>
            <a:r>
              <a:rPr sz="12900" spc="-3412" baseline="-55232" dirty="0">
                <a:latin typeface="Times New Roman"/>
                <a:cs typeface="Times New Roman"/>
              </a:rPr>
              <a:t>n</a:t>
            </a:r>
            <a:r>
              <a:rPr sz="8600" spc="-3579" dirty="0">
                <a:latin typeface="Times New Roman"/>
                <a:cs typeface="Times New Roman"/>
              </a:rPr>
              <a:t>m</a:t>
            </a:r>
            <a:r>
              <a:rPr sz="12900" spc="-135" baseline="-55232" dirty="0">
                <a:latin typeface="Times New Roman"/>
                <a:cs typeface="Times New Roman"/>
              </a:rPr>
              <a:t>i</a:t>
            </a:r>
            <a:r>
              <a:rPr sz="12900" spc="-3509" baseline="-55232" dirty="0">
                <a:latin typeface="Times New Roman"/>
                <a:cs typeface="Times New Roman"/>
              </a:rPr>
              <a:t>a</a:t>
            </a:r>
            <a:r>
              <a:rPr sz="8600" spc="530" dirty="0">
                <a:latin typeface="Times New Roman"/>
                <a:cs typeface="Times New Roman"/>
              </a:rPr>
              <a:t>e</a:t>
            </a:r>
            <a:r>
              <a:rPr sz="8600" spc="150" dirty="0">
                <a:latin typeface="Times New Roman"/>
                <a:cs typeface="Times New Roman"/>
              </a:rPr>
              <a:t> </a:t>
            </a:r>
            <a:r>
              <a:rPr sz="8600" spc="509" dirty="0">
                <a:latin typeface="Times New Roman"/>
                <a:cs typeface="Times New Roman"/>
              </a:rPr>
              <a:t>t</a:t>
            </a:r>
            <a:r>
              <a:rPr sz="8600" spc="600" dirty="0">
                <a:latin typeface="Times New Roman"/>
                <a:cs typeface="Times New Roman"/>
              </a:rPr>
              <a:t>o</a:t>
            </a:r>
            <a:endParaRPr sz="8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F3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0631" y="1626347"/>
            <a:ext cx="10727055" cy="1139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300" i="1" spc="145" dirty="0">
                <a:solidFill>
                  <a:srgbClr val="EFEBDF"/>
                </a:solidFill>
                <a:latin typeface="Georgia"/>
                <a:cs typeface="Georgia"/>
              </a:rPr>
              <a:t>Our</a:t>
            </a:r>
            <a:r>
              <a:rPr sz="7300" i="1" spc="185" dirty="0">
                <a:solidFill>
                  <a:srgbClr val="EFEBDF"/>
                </a:solidFill>
                <a:latin typeface="Georgia"/>
                <a:cs typeface="Georgia"/>
              </a:rPr>
              <a:t> </a:t>
            </a:r>
            <a:r>
              <a:rPr sz="7300" i="1" spc="85" dirty="0">
                <a:solidFill>
                  <a:srgbClr val="EFEBDF"/>
                </a:solidFill>
                <a:latin typeface="Georgia"/>
                <a:cs typeface="Georgia"/>
              </a:rPr>
              <a:t>home</a:t>
            </a:r>
            <a:r>
              <a:rPr sz="7300" i="1" spc="185" dirty="0">
                <a:solidFill>
                  <a:srgbClr val="EFEBDF"/>
                </a:solidFill>
                <a:latin typeface="Georgia"/>
                <a:cs typeface="Georgia"/>
              </a:rPr>
              <a:t> </a:t>
            </a:r>
            <a:r>
              <a:rPr sz="7300" i="1" spc="35" dirty="0">
                <a:solidFill>
                  <a:srgbClr val="EFEBDF"/>
                </a:solidFill>
                <a:latin typeface="Georgia"/>
                <a:cs typeface="Georgia"/>
              </a:rPr>
              <a:t>town</a:t>
            </a:r>
            <a:r>
              <a:rPr sz="7300" i="1" spc="185" dirty="0">
                <a:solidFill>
                  <a:srgbClr val="EFEBDF"/>
                </a:solidFill>
                <a:latin typeface="Georgia"/>
                <a:cs typeface="Georgia"/>
              </a:rPr>
              <a:t> </a:t>
            </a:r>
            <a:r>
              <a:rPr sz="7300" i="1" spc="150" dirty="0">
                <a:solidFill>
                  <a:srgbClr val="EFEBDF"/>
                </a:solidFill>
                <a:latin typeface="Georgia"/>
                <a:cs typeface="Georgia"/>
              </a:rPr>
              <a:t>Postojna</a:t>
            </a:r>
            <a:endParaRPr sz="73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812096"/>
            <a:ext cx="18288000" cy="4162425"/>
            <a:chOff x="0" y="3812096"/>
            <a:chExt cx="18288000" cy="4162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2096"/>
              <a:ext cx="12058067" cy="4162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8776" y="3812096"/>
              <a:ext cx="6209223" cy="41624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08" y="0"/>
            <a:ext cx="14552183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27947" y="1508417"/>
            <a:ext cx="3990974" cy="25431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581091"/>
            <a:ext cx="7289800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600" spc="750" dirty="0">
                <a:latin typeface="Times New Roman"/>
                <a:cs typeface="Times New Roman"/>
              </a:rPr>
              <a:t>P</a:t>
            </a:r>
            <a:r>
              <a:rPr sz="8600" spc="225" dirty="0">
                <a:latin typeface="Times New Roman"/>
                <a:cs typeface="Times New Roman"/>
              </a:rPr>
              <a:t>R</a:t>
            </a:r>
            <a:r>
              <a:rPr sz="8600" spc="300" dirty="0">
                <a:latin typeface="Times New Roman"/>
                <a:cs typeface="Times New Roman"/>
              </a:rPr>
              <a:t>O</a:t>
            </a:r>
            <a:r>
              <a:rPr sz="8600" spc="60" dirty="0">
                <a:latin typeface="Times New Roman"/>
                <a:cs typeface="Times New Roman"/>
              </a:rPr>
              <a:t>G</a:t>
            </a:r>
            <a:r>
              <a:rPr sz="8600" spc="225" dirty="0">
                <a:latin typeface="Times New Roman"/>
                <a:cs typeface="Times New Roman"/>
              </a:rPr>
              <a:t>R</a:t>
            </a:r>
            <a:r>
              <a:rPr sz="8600" spc="-420" dirty="0">
                <a:latin typeface="Times New Roman"/>
                <a:cs typeface="Times New Roman"/>
              </a:rPr>
              <a:t>A</a:t>
            </a:r>
            <a:r>
              <a:rPr sz="8600" spc="-270" dirty="0">
                <a:latin typeface="Times New Roman"/>
                <a:cs typeface="Times New Roman"/>
              </a:rPr>
              <a:t>M</a:t>
            </a:r>
            <a:r>
              <a:rPr lang="sl-SI" sz="8600" spc="-270" dirty="0">
                <a:latin typeface="Times New Roman"/>
                <a:cs typeface="Times New Roman"/>
              </a:rPr>
              <a:t>ME</a:t>
            </a:r>
            <a:endParaRPr sz="86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7299" y="2866325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2137" y="3528312"/>
            <a:ext cx="161925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7299" y="4199825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62137" y="4861812"/>
            <a:ext cx="161925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62137" y="5528562"/>
            <a:ext cx="161925" cy="1619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62137" y="6195312"/>
            <a:ext cx="161925" cy="1619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62137" y="6862062"/>
            <a:ext cx="161925" cy="1619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62137" y="7528812"/>
            <a:ext cx="161925" cy="1619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62137" y="8195562"/>
            <a:ext cx="161925" cy="1619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62137" y="8862312"/>
            <a:ext cx="161925" cy="1619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20093" y="2486550"/>
            <a:ext cx="5695315" cy="6692900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sz="2800" spc="-175" dirty="0">
                <a:solidFill>
                  <a:srgbClr val="2F3B2E"/>
                </a:solidFill>
                <a:latin typeface="Times New Roman"/>
                <a:cs typeface="Times New Roman"/>
              </a:rPr>
              <a:t>T</a:t>
            </a:r>
            <a:r>
              <a:rPr sz="2800" spc="-20" dirty="0">
                <a:solidFill>
                  <a:srgbClr val="2F3B2E"/>
                </a:solidFill>
                <a:latin typeface="Times New Roman"/>
                <a:cs typeface="Times New Roman"/>
              </a:rPr>
              <a:t>U</a:t>
            </a:r>
            <a:r>
              <a:rPr sz="2800" spc="60" dirty="0">
                <a:solidFill>
                  <a:srgbClr val="2F3B2E"/>
                </a:solidFill>
                <a:latin typeface="Times New Roman"/>
                <a:cs typeface="Times New Roman"/>
              </a:rPr>
              <a:t>E</a:t>
            </a:r>
            <a:r>
              <a:rPr sz="2800" spc="165" dirty="0">
                <a:solidFill>
                  <a:srgbClr val="2F3B2E"/>
                </a:solidFill>
                <a:latin typeface="Times New Roman"/>
                <a:cs typeface="Times New Roman"/>
              </a:rPr>
              <a:t>S</a:t>
            </a:r>
            <a:r>
              <a:rPr sz="2800" spc="65" dirty="0">
                <a:solidFill>
                  <a:srgbClr val="2F3B2E"/>
                </a:solidFill>
                <a:latin typeface="Times New Roman"/>
                <a:cs typeface="Times New Roman"/>
              </a:rPr>
              <a:t>D</a:t>
            </a:r>
            <a:r>
              <a:rPr sz="2800" spc="-145" dirty="0">
                <a:solidFill>
                  <a:srgbClr val="2F3B2E"/>
                </a:solidFill>
                <a:latin typeface="Times New Roman"/>
                <a:cs typeface="Times New Roman"/>
              </a:rPr>
              <a:t>AY</a:t>
            </a:r>
            <a:r>
              <a:rPr sz="2800" spc="-90" dirty="0">
                <a:solidFill>
                  <a:srgbClr val="2F3B2E"/>
                </a:solidFill>
                <a:latin typeface="Times New Roman"/>
                <a:cs typeface="Times New Roman"/>
              </a:rPr>
              <a:t>,</a:t>
            </a:r>
            <a:r>
              <a:rPr sz="2800" spc="4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500" dirty="0">
                <a:solidFill>
                  <a:srgbClr val="2F3B2E"/>
                </a:solidFill>
                <a:latin typeface="Times New Roman"/>
                <a:cs typeface="Times New Roman"/>
              </a:rPr>
              <a:t>1</a:t>
            </a:r>
            <a:r>
              <a:rPr sz="2800" spc="65" dirty="0">
                <a:solidFill>
                  <a:srgbClr val="2F3B2E"/>
                </a:solidFill>
                <a:latin typeface="Times New Roman"/>
                <a:cs typeface="Times New Roman"/>
              </a:rPr>
              <a:t>7</a:t>
            </a:r>
            <a:r>
              <a:rPr sz="2800" spc="4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90" dirty="0">
                <a:solidFill>
                  <a:srgbClr val="2F3B2E"/>
                </a:solidFill>
                <a:latin typeface="Times New Roman"/>
                <a:cs typeface="Times New Roman"/>
              </a:rPr>
              <a:t>O</a:t>
            </a:r>
            <a:r>
              <a:rPr sz="2800" spc="165" dirty="0">
                <a:solidFill>
                  <a:srgbClr val="2F3B2E"/>
                </a:solidFill>
                <a:latin typeface="Times New Roman"/>
                <a:cs typeface="Times New Roman"/>
              </a:rPr>
              <a:t>c</a:t>
            </a:r>
            <a:r>
              <a:rPr sz="2800" spc="160" dirty="0">
                <a:solidFill>
                  <a:srgbClr val="2F3B2E"/>
                </a:solidFill>
                <a:latin typeface="Times New Roman"/>
                <a:cs typeface="Times New Roman"/>
              </a:rPr>
              <a:t>t</a:t>
            </a:r>
            <a:r>
              <a:rPr sz="2800" spc="190" dirty="0">
                <a:solidFill>
                  <a:srgbClr val="2F3B2E"/>
                </a:solidFill>
                <a:latin typeface="Times New Roman"/>
                <a:cs typeface="Times New Roman"/>
              </a:rPr>
              <a:t>o</a:t>
            </a:r>
            <a:r>
              <a:rPr sz="2800" spc="225" dirty="0">
                <a:solidFill>
                  <a:srgbClr val="2F3B2E"/>
                </a:solidFill>
                <a:latin typeface="Times New Roman"/>
                <a:cs typeface="Times New Roman"/>
              </a:rPr>
              <a:t>b</a:t>
            </a:r>
            <a:r>
              <a:rPr sz="2800" spc="165" dirty="0">
                <a:solidFill>
                  <a:srgbClr val="2F3B2E"/>
                </a:solidFill>
                <a:latin typeface="Times New Roman"/>
                <a:cs typeface="Times New Roman"/>
              </a:rPr>
              <a:t>e</a:t>
            </a:r>
            <a:r>
              <a:rPr sz="2800" spc="315" dirty="0">
                <a:solidFill>
                  <a:srgbClr val="2F3B2E"/>
                </a:solidFill>
                <a:latin typeface="Times New Roman"/>
                <a:cs typeface="Times New Roman"/>
              </a:rPr>
              <a:t>r</a:t>
            </a:r>
            <a:r>
              <a:rPr sz="2800" spc="4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2F3B2E"/>
                </a:solidFill>
                <a:latin typeface="Tahoma"/>
                <a:cs typeface="Tahoma"/>
              </a:rPr>
              <a:t>-</a:t>
            </a:r>
            <a:r>
              <a:rPr sz="2800" b="1" spc="-25" dirty="0">
                <a:solidFill>
                  <a:srgbClr val="2F3B2E"/>
                </a:solidFill>
                <a:latin typeface="Tahoma"/>
                <a:cs typeface="Tahoma"/>
              </a:rPr>
              <a:t> </a:t>
            </a:r>
            <a:r>
              <a:rPr sz="2800" spc="-145" dirty="0">
                <a:solidFill>
                  <a:srgbClr val="2F3B2E"/>
                </a:solidFill>
                <a:latin typeface="Times New Roman"/>
                <a:cs typeface="Times New Roman"/>
              </a:rPr>
              <a:t>A</a:t>
            </a:r>
            <a:r>
              <a:rPr sz="2800" spc="65" dirty="0">
                <a:solidFill>
                  <a:srgbClr val="2F3B2E"/>
                </a:solidFill>
                <a:latin typeface="Times New Roman"/>
                <a:cs typeface="Times New Roman"/>
              </a:rPr>
              <a:t>RR</a:t>
            </a:r>
            <a:r>
              <a:rPr sz="2800" spc="-170" dirty="0">
                <a:solidFill>
                  <a:srgbClr val="2F3B2E"/>
                </a:solidFill>
                <a:latin typeface="Times New Roman"/>
                <a:cs typeface="Times New Roman"/>
              </a:rPr>
              <a:t>I</a:t>
            </a:r>
            <a:r>
              <a:rPr sz="2800" spc="-145" dirty="0">
                <a:solidFill>
                  <a:srgbClr val="2F3B2E"/>
                </a:solidFill>
                <a:latin typeface="Times New Roman"/>
                <a:cs typeface="Times New Roman"/>
              </a:rPr>
              <a:t>VA</a:t>
            </a:r>
            <a:r>
              <a:rPr sz="2800" spc="-50" dirty="0">
                <a:solidFill>
                  <a:srgbClr val="2F3B2E"/>
                </a:solidFill>
                <a:latin typeface="Times New Roman"/>
                <a:cs typeface="Times New Roman"/>
              </a:rPr>
              <a:t>L</a:t>
            </a:r>
            <a:endParaRPr sz="2800" dirty="0">
              <a:latin typeface="Times New Roman"/>
              <a:cs typeface="Times New Roman"/>
            </a:endParaRPr>
          </a:p>
          <a:p>
            <a:pPr marL="12700" marR="2009139" indent="603885">
              <a:lnSpc>
                <a:spcPts val="5250"/>
              </a:lnSpc>
              <a:spcBef>
                <a:spcPts val="490"/>
              </a:spcBef>
            </a:pPr>
            <a:r>
              <a:rPr sz="2800" spc="195" dirty="0">
                <a:solidFill>
                  <a:srgbClr val="2F3B2E"/>
                </a:solidFill>
                <a:latin typeface="Times New Roman"/>
                <a:cs typeface="Times New Roman"/>
              </a:rPr>
              <a:t>by</a:t>
            </a:r>
            <a:r>
              <a:rPr sz="2800" spc="1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175" dirty="0">
                <a:solidFill>
                  <a:srgbClr val="2F3B2E"/>
                </a:solidFill>
                <a:latin typeface="Times New Roman"/>
                <a:cs typeface="Times New Roman"/>
              </a:rPr>
              <a:t>car,</a:t>
            </a:r>
            <a:r>
              <a:rPr sz="2800" spc="1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2F3B2E"/>
                </a:solidFill>
                <a:latin typeface="Times New Roman"/>
                <a:cs typeface="Times New Roman"/>
              </a:rPr>
              <a:t>train,</a:t>
            </a:r>
            <a:r>
              <a:rPr sz="2800" spc="20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190" dirty="0">
                <a:solidFill>
                  <a:srgbClr val="2F3B2E"/>
                </a:solidFill>
                <a:latin typeface="Times New Roman"/>
                <a:cs typeface="Times New Roman"/>
              </a:rPr>
              <a:t>plane </a:t>
            </a:r>
            <a:r>
              <a:rPr sz="2800" spc="-68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3B2E"/>
                </a:solidFill>
                <a:latin typeface="Times New Roman"/>
                <a:cs typeface="Times New Roman"/>
              </a:rPr>
              <a:t>NEAREST</a:t>
            </a:r>
            <a:r>
              <a:rPr sz="2800" spc="1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F3B2E"/>
                </a:solidFill>
                <a:latin typeface="Times New Roman"/>
                <a:cs typeface="Times New Roman"/>
              </a:rPr>
              <a:t>AIRPORTS:</a:t>
            </a:r>
            <a:endParaRPr sz="2800" dirty="0">
              <a:latin typeface="Times New Roman"/>
              <a:cs typeface="Times New Roman"/>
            </a:endParaRPr>
          </a:p>
          <a:p>
            <a:pPr marL="616585" marR="5080">
              <a:lnSpc>
                <a:spcPts val="5250"/>
              </a:lnSpc>
            </a:pPr>
            <a:r>
              <a:rPr sz="2800" spc="-10" dirty="0">
                <a:solidFill>
                  <a:srgbClr val="2F3B2E"/>
                </a:solidFill>
                <a:latin typeface="Times New Roman"/>
                <a:cs typeface="Times New Roman"/>
              </a:rPr>
              <a:t>LJUBLJANA</a:t>
            </a:r>
            <a:r>
              <a:rPr sz="2800" spc="20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F3B2E"/>
                </a:solidFill>
                <a:latin typeface="Times New Roman"/>
                <a:cs typeface="Times New Roman"/>
              </a:rPr>
              <a:t>BRNIK,</a:t>
            </a:r>
            <a:r>
              <a:rPr sz="2800" spc="20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F3B2E"/>
                </a:solidFill>
                <a:latin typeface="Times New Roman"/>
                <a:cs typeface="Times New Roman"/>
              </a:rPr>
              <a:t>SLOVENIA </a:t>
            </a:r>
            <a:r>
              <a:rPr sz="2800" spc="-68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F3B2E"/>
                </a:solidFill>
                <a:latin typeface="Times New Roman"/>
                <a:cs typeface="Times New Roman"/>
              </a:rPr>
              <a:t>TRIESTE,</a:t>
            </a:r>
            <a:r>
              <a:rPr sz="2800" spc="40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2F3B2E"/>
                </a:solidFill>
                <a:latin typeface="Times New Roman"/>
                <a:cs typeface="Times New Roman"/>
              </a:rPr>
              <a:t>ITALY</a:t>
            </a:r>
            <a:endParaRPr sz="2800" dirty="0">
              <a:latin typeface="Times New Roman"/>
              <a:cs typeface="Times New Roman"/>
            </a:endParaRPr>
          </a:p>
          <a:p>
            <a:pPr marL="616585" marR="156845">
              <a:lnSpc>
                <a:spcPts val="5250"/>
              </a:lnSpc>
            </a:pPr>
            <a:r>
              <a:rPr sz="2800" spc="-5" dirty="0">
                <a:solidFill>
                  <a:srgbClr val="2F3B2E"/>
                </a:solidFill>
                <a:latin typeface="Times New Roman"/>
                <a:cs typeface="Times New Roman"/>
              </a:rPr>
              <a:t>MARCO</a:t>
            </a:r>
            <a:r>
              <a:rPr sz="2800" spc="2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90" dirty="0">
                <a:solidFill>
                  <a:srgbClr val="2F3B2E"/>
                </a:solidFill>
                <a:latin typeface="Times New Roman"/>
                <a:cs typeface="Times New Roman"/>
              </a:rPr>
              <a:t>POLO</a:t>
            </a:r>
            <a:r>
              <a:rPr sz="2800" spc="2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F3B2E"/>
                </a:solidFill>
                <a:latin typeface="Times New Roman"/>
                <a:cs typeface="Times New Roman"/>
              </a:rPr>
              <a:t>VENICE,</a:t>
            </a:r>
            <a:r>
              <a:rPr sz="2800" spc="2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2F3B2E"/>
                </a:solidFill>
                <a:latin typeface="Times New Roman"/>
                <a:cs typeface="Times New Roman"/>
              </a:rPr>
              <a:t>ITALY </a:t>
            </a:r>
            <a:r>
              <a:rPr sz="2800" spc="-68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F3B2E"/>
                </a:solidFill>
                <a:latin typeface="Times New Roman"/>
                <a:cs typeface="Times New Roman"/>
              </a:rPr>
              <a:t>TREVISO,</a:t>
            </a:r>
            <a:r>
              <a:rPr sz="2800" spc="40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2F3B2E"/>
                </a:solidFill>
                <a:latin typeface="Times New Roman"/>
                <a:cs typeface="Times New Roman"/>
              </a:rPr>
              <a:t>ITALY</a:t>
            </a:r>
            <a:endParaRPr sz="2800" dirty="0">
              <a:latin typeface="Times New Roman"/>
              <a:cs typeface="Times New Roman"/>
            </a:endParaRPr>
          </a:p>
          <a:p>
            <a:pPr marL="616585" marR="1058545">
              <a:lnSpc>
                <a:spcPts val="5250"/>
              </a:lnSpc>
            </a:pPr>
            <a:r>
              <a:rPr sz="2800" spc="-20" dirty="0">
                <a:solidFill>
                  <a:srgbClr val="2F3B2E"/>
                </a:solidFill>
                <a:latin typeface="Times New Roman"/>
                <a:cs typeface="Times New Roman"/>
              </a:rPr>
              <a:t>RIJEKA,</a:t>
            </a:r>
            <a:r>
              <a:rPr sz="2800" spc="40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F3B2E"/>
                </a:solidFill>
                <a:latin typeface="Times New Roman"/>
                <a:cs typeface="Times New Roman"/>
              </a:rPr>
              <a:t>CROATIA </a:t>
            </a:r>
            <a:r>
              <a:rPr sz="2800" spc="-5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3B2E"/>
                </a:solidFill>
                <a:latin typeface="Times New Roman"/>
                <a:cs typeface="Times New Roman"/>
              </a:rPr>
              <a:t>ZAGREB,</a:t>
            </a:r>
            <a:r>
              <a:rPr sz="2800" spc="3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F3B2E"/>
                </a:solidFill>
                <a:latin typeface="Times New Roman"/>
                <a:cs typeface="Times New Roman"/>
              </a:rPr>
              <a:t>CROATIA </a:t>
            </a:r>
            <a:r>
              <a:rPr sz="2800" spc="-55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F3B2E"/>
                </a:solidFill>
                <a:latin typeface="Times New Roman"/>
                <a:cs typeface="Times New Roman"/>
              </a:rPr>
              <a:t>KLAGENFURT,</a:t>
            </a:r>
            <a:r>
              <a:rPr sz="2800" spc="20" dirty="0">
                <a:solidFill>
                  <a:srgbClr val="2F3B2E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F3B2E"/>
                </a:solidFill>
                <a:latin typeface="Times New Roman"/>
                <a:cs typeface="Times New Roman"/>
              </a:rPr>
              <a:t>AUSTRIA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6342" y="6712789"/>
            <a:ext cx="3990974" cy="25431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581088"/>
            <a:ext cx="7213600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600" spc="285" dirty="0"/>
              <a:t>P</a:t>
            </a:r>
            <a:r>
              <a:rPr sz="8600" spc="-75" dirty="0"/>
              <a:t>R</a:t>
            </a:r>
            <a:r>
              <a:rPr sz="8600" spc="110" dirty="0"/>
              <a:t>O</a:t>
            </a:r>
            <a:r>
              <a:rPr sz="8600" spc="35" dirty="0"/>
              <a:t>G</a:t>
            </a:r>
            <a:r>
              <a:rPr sz="8600" spc="-75" dirty="0"/>
              <a:t>R</a:t>
            </a:r>
            <a:r>
              <a:rPr sz="8600" spc="20" dirty="0"/>
              <a:t>A</a:t>
            </a:r>
            <a:r>
              <a:rPr sz="8600" spc="-600" dirty="0"/>
              <a:t>M</a:t>
            </a:r>
            <a:r>
              <a:rPr lang="sl-SI" sz="8600" spc="-600" dirty="0"/>
              <a:t>ME</a:t>
            </a:r>
            <a:endParaRPr sz="86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904" y="2920826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904" y="7048500"/>
            <a:ext cx="152400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20093" y="2605716"/>
            <a:ext cx="10486390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spc="-25" dirty="0">
                <a:solidFill>
                  <a:srgbClr val="2F3B2E"/>
                </a:solidFill>
                <a:latin typeface="Georgia"/>
                <a:cs typeface="Georgia"/>
              </a:rPr>
              <a:t>WEDNESDAY </a:t>
            </a:r>
            <a:r>
              <a:rPr lang="sl-SI" sz="2800" b="1" spc="20" dirty="0" smtClean="0">
                <a:solidFill>
                  <a:srgbClr val="2F3B2E"/>
                </a:solidFill>
                <a:latin typeface="Roboto Cn"/>
                <a:cs typeface="Roboto Cn"/>
              </a:rPr>
              <a:t>–</a:t>
            </a:r>
            <a:r>
              <a:rPr sz="2800" b="1" spc="20" dirty="0" smtClean="0">
                <a:solidFill>
                  <a:srgbClr val="2F3B2E"/>
                </a:solidFill>
                <a:latin typeface="Roboto Cn"/>
                <a:cs typeface="Roboto Cn"/>
              </a:rPr>
              <a:t> </a:t>
            </a:r>
            <a:r>
              <a:rPr lang="sl-SI" sz="2800" spc="65" dirty="0" err="1" smtClean="0">
                <a:solidFill>
                  <a:srgbClr val="2F3B2E"/>
                </a:solidFill>
                <a:latin typeface="Georgia"/>
                <a:cs typeface="Georgia"/>
              </a:rPr>
              <a:t>Opening</a:t>
            </a:r>
            <a:r>
              <a:rPr lang="sl-SI" sz="2800" spc="65" dirty="0" smtClean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lang="sl-SI" sz="2800" spc="65" dirty="0" err="1" smtClean="0">
                <a:solidFill>
                  <a:srgbClr val="2F3B2E"/>
                </a:solidFill>
                <a:latin typeface="Georgia"/>
                <a:cs typeface="Georgia"/>
              </a:rPr>
              <a:t>ceremony</a:t>
            </a:r>
            <a:r>
              <a:rPr lang="sl-SI" sz="2800" spc="65" dirty="0" smtClean="0">
                <a:solidFill>
                  <a:srgbClr val="2F3B2E"/>
                </a:solidFill>
                <a:latin typeface="Georgia"/>
                <a:cs typeface="Georgia"/>
              </a:rPr>
              <a:t>, </a:t>
            </a:r>
            <a:r>
              <a:rPr lang="sl-SI" sz="2800" spc="65" dirty="0" err="1" smtClean="0">
                <a:solidFill>
                  <a:srgbClr val="2F3B2E"/>
                </a:solidFill>
                <a:latin typeface="Georgia"/>
                <a:cs typeface="Georgia"/>
              </a:rPr>
              <a:t>workshops</a:t>
            </a:r>
            <a:r>
              <a:rPr sz="2800" spc="50" dirty="0" smtClean="0">
                <a:solidFill>
                  <a:srgbClr val="2F3B2E"/>
                </a:solidFill>
                <a:latin typeface="Georgia"/>
                <a:cs typeface="Georgia"/>
              </a:rPr>
              <a:t>, </a:t>
            </a:r>
            <a:r>
              <a:rPr sz="2800" spc="30" dirty="0">
                <a:solidFill>
                  <a:srgbClr val="2F3B2E"/>
                </a:solidFill>
                <a:latin typeface="Georgia"/>
                <a:cs typeface="Georgia"/>
              </a:rPr>
              <a:t>visit </a:t>
            </a:r>
            <a:r>
              <a:rPr sz="2800" spc="25" dirty="0">
                <a:solidFill>
                  <a:srgbClr val="2F3B2E"/>
                </a:solidFill>
                <a:latin typeface="Georgia"/>
                <a:cs typeface="Georgia"/>
              </a:rPr>
              <a:t>to </a:t>
            </a:r>
            <a:r>
              <a:rPr lang="sl-SI" sz="2800" spc="25" smtClean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spc="60" smtClean="0">
                <a:solidFill>
                  <a:srgbClr val="2F3B2E"/>
                </a:solidFill>
                <a:latin typeface="Georgia"/>
                <a:cs typeface="Georgia"/>
              </a:rPr>
              <a:t>Postojna </a:t>
            </a:r>
            <a:r>
              <a:rPr sz="2800" spc="-665" smtClean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spc="125" dirty="0" smtClean="0">
                <a:solidFill>
                  <a:srgbClr val="2F3B2E"/>
                </a:solidFill>
                <a:latin typeface="Georgia"/>
                <a:cs typeface="Georgia"/>
              </a:rPr>
              <a:t>Cave</a:t>
            </a:r>
            <a:endParaRPr sz="2800" dirty="0">
              <a:latin typeface="Georgia"/>
              <a:cs typeface="Georgia"/>
            </a:endParaRPr>
          </a:p>
          <a:p>
            <a:pPr>
              <a:spcBef>
                <a:spcPts val="40"/>
              </a:spcBef>
            </a:pPr>
            <a:endParaRPr sz="1000" dirty="0">
              <a:latin typeface="Georgia"/>
              <a:cs typeface="Georgia"/>
            </a:endParaRPr>
          </a:p>
          <a:p>
            <a:pPr marL="12700">
              <a:lnSpc>
                <a:spcPct val="200000"/>
              </a:lnSpc>
            </a:pPr>
            <a:r>
              <a:rPr sz="2800" spc="-195" dirty="0">
                <a:solidFill>
                  <a:srgbClr val="2F3B2E"/>
                </a:solidFill>
                <a:latin typeface="Georgia"/>
                <a:cs typeface="Georgia"/>
              </a:rPr>
              <a:t>T</a:t>
            </a:r>
            <a:r>
              <a:rPr sz="2800" spc="-225" dirty="0">
                <a:solidFill>
                  <a:srgbClr val="2F3B2E"/>
                </a:solidFill>
                <a:latin typeface="Georgia"/>
                <a:cs typeface="Georgia"/>
              </a:rPr>
              <a:t>H</a:t>
            </a:r>
            <a:r>
              <a:rPr sz="2800" spc="-114" dirty="0">
                <a:solidFill>
                  <a:srgbClr val="2F3B2E"/>
                </a:solidFill>
                <a:latin typeface="Georgia"/>
                <a:cs typeface="Georgia"/>
              </a:rPr>
              <a:t>U</a:t>
            </a:r>
            <a:r>
              <a:rPr sz="2800" spc="-30" dirty="0">
                <a:solidFill>
                  <a:srgbClr val="2F3B2E"/>
                </a:solidFill>
                <a:latin typeface="Georgia"/>
                <a:cs typeface="Georgia"/>
              </a:rPr>
              <a:t>R</a:t>
            </a:r>
            <a:r>
              <a:rPr sz="2800" spc="150" dirty="0">
                <a:solidFill>
                  <a:srgbClr val="2F3B2E"/>
                </a:solidFill>
                <a:latin typeface="Georgia"/>
                <a:cs typeface="Georgia"/>
              </a:rPr>
              <a:t>S</a:t>
            </a:r>
            <a:r>
              <a:rPr sz="2800" spc="-10" dirty="0">
                <a:solidFill>
                  <a:srgbClr val="2F3B2E"/>
                </a:solidFill>
                <a:latin typeface="Georgia"/>
                <a:cs typeface="Georgia"/>
              </a:rPr>
              <a:t>D</a:t>
            </a:r>
            <a:r>
              <a:rPr sz="2800" dirty="0">
                <a:solidFill>
                  <a:srgbClr val="2F3B2E"/>
                </a:solidFill>
                <a:latin typeface="Georgia"/>
                <a:cs typeface="Georgia"/>
              </a:rPr>
              <a:t>A</a:t>
            </a:r>
            <a:r>
              <a:rPr sz="2800" spc="160" dirty="0">
                <a:solidFill>
                  <a:srgbClr val="2F3B2E"/>
                </a:solidFill>
                <a:latin typeface="Georgia"/>
                <a:cs typeface="Georgia"/>
              </a:rPr>
              <a:t>Y</a:t>
            </a:r>
            <a:r>
              <a:rPr sz="2800" spc="7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b="1" spc="-455" dirty="0">
                <a:solidFill>
                  <a:srgbClr val="2F3B2E"/>
                </a:solidFill>
                <a:latin typeface="Roboto Cn"/>
                <a:cs typeface="Roboto Cn"/>
              </a:rPr>
              <a:t>–</a:t>
            </a:r>
            <a:r>
              <a:rPr sz="2800" b="1" spc="180" dirty="0">
                <a:solidFill>
                  <a:srgbClr val="2F3B2E"/>
                </a:solidFill>
                <a:latin typeface="Roboto Cn"/>
                <a:cs typeface="Roboto Cn"/>
              </a:rPr>
              <a:t> </a:t>
            </a:r>
            <a:r>
              <a:rPr sz="2800" spc="-55" dirty="0">
                <a:solidFill>
                  <a:srgbClr val="2F3B2E"/>
                </a:solidFill>
                <a:latin typeface="Georgia"/>
                <a:cs typeface="Georgia"/>
              </a:rPr>
              <a:t>E</a:t>
            </a:r>
            <a:r>
              <a:rPr sz="2800" spc="200" dirty="0">
                <a:solidFill>
                  <a:srgbClr val="2F3B2E"/>
                </a:solidFill>
                <a:latin typeface="Georgia"/>
                <a:cs typeface="Georgia"/>
              </a:rPr>
              <a:t>x</a:t>
            </a:r>
            <a:r>
              <a:rPr sz="2800" spc="135" dirty="0">
                <a:solidFill>
                  <a:srgbClr val="2F3B2E"/>
                </a:solidFill>
                <a:latin typeface="Georgia"/>
                <a:cs typeface="Georgia"/>
              </a:rPr>
              <a:t>c</a:t>
            </a:r>
            <a:r>
              <a:rPr sz="2800" spc="55" dirty="0">
                <a:solidFill>
                  <a:srgbClr val="2F3B2E"/>
                </a:solidFill>
                <a:latin typeface="Georgia"/>
                <a:cs typeface="Georgia"/>
              </a:rPr>
              <a:t>u</a:t>
            </a:r>
            <a:r>
              <a:rPr sz="2800" spc="95" dirty="0">
                <a:solidFill>
                  <a:srgbClr val="2F3B2E"/>
                </a:solidFill>
                <a:latin typeface="Georgia"/>
                <a:cs typeface="Georgia"/>
              </a:rPr>
              <a:t>r</a:t>
            </a:r>
            <a:r>
              <a:rPr sz="2800" spc="165" dirty="0">
                <a:solidFill>
                  <a:srgbClr val="2F3B2E"/>
                </a:solidFill>
                <a:latin typeface="Georgia"/>
                <a:cs typeface="Georgia"/>
              </a:rPr>
              <a:t>s</a:t>
            </a:r>
            <a:r>
              <a:rPr sz="2800" spc="-80" dirty="0">
                <a:solidFill>
                  <a:srgbClr val="2F3B2E"/>
                </a:solidFill>
                <a:latin typeface="Georgia"/>
                <a:cs typeface="Georgia"/>
              </a:rPr>
              <a:t>i</a:t>
            </a:r>
            <a:r>
              <a:rPr sz="2800" spc="80" dirty="0">
                <a:solidFill>
                  <a:srgbClr val="2F3B2E"/>
                </a:solidFill>
                <a:latin typeface="Georgia"/>
                <a:cs typeface="Georgia"/>
              </a:rPr>
              <a:t>o</a:t>
            </a:r>
            <a:r>
              <a:rPr sz="2800" spc="15" dirty="0">
                <a:solidFill>
                  <a:srgbClr val="2F3B2E"/>
                </a:solidFill>
                <a:latin typeface="Georgia"/>
                <a:cs typeface="Georgia"/>
              </a:rPr>
              <a:t>n</a:t>
            </a:r>
            <a:r>
              <a:rPr sz="2800" spc="7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spc="-30" dirty="0">
                <a:solidFill>
                  <a:srgbClr val="2F3B2E"/>
                </a:solidFill>
                <a:latin typeface="Georgia"/>
                <a:cs typeface="Georgia"/>
              </a:rPr>
              <a:t>t</a:t>
            </a:r>
            <a:r>
              <a:rPr sz="2800" spc="85" dirty="0">
                <a:solidFill>
                  <a:srgbClr val="2F3B2E"/>
                </a:solidFill>
                <a:latin typeface="Georgia"/>
                <a:cs typeface="Georgia"/>
              </a:rPr>
              <a:t>o</a:t>
            </a:r>
            <a:r>
              <a:rPr sz="2800" spc="7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spc="-35" dirty="0">
                <a:solidFill>
                  <a:srgbClr val="2F3B2E"/>
                </a:solidFill>
                <a:latin typeface="Georgia"/>
                <a:cs typeface="Georgia"/>
              </a:rPr>
              <a:t>L</a:t>
            </a:r>
            <a:r>
              <a:rPr sz="2800" spc="-75" dirty="0">
                <a:solidFill>
                  <a:srgbClr val="2F3B2E"/>
                </a:solidFill>
                <a:latin typeface="Georgia"/>
                <a:cs typeface="Georgia"/>
              </a:rPr>
              <a:t>j</a:t>
            </a:r>
            <a:r>
              <a:rPr sz="2800" spc="55" dirty="0">
                <a:solidFill>
                  <a:srgbClr val="2F3B2E"/>
                </a:solidFill>
                <a:latin typeface="Georgia"/>
                <a:cs typeface="Georgia"/>
              </a:rPr>
              <a:t>u</a:t>
            </a:r>
            <a:r>
              <a:rPr sz="2800" spc="60" dirty="0">
                <a:solidFill>
                  <a:srgbClr val="2F3B2E"/>
                </a:solidFill>
                <a:latin typeface="Georgia"/>
                <a:cs typeface="Georgia"/>
              </a:rPr>
              <a:t>b</a:t>
            </a:r>
            <a:r>
              <a:rPr sz="2800" spc="-60" dirty="0">
                <a:solidFill>
                  <a:srgbClr val="2F3B2E"/>
                </a:solidFill>
                <a:latin typeface="Georgia"/>
                <a:cs typeface="Georgia"/>
              </a:rPr>
              <a:t>l</a:t>
            </a:r>
            <a:r>
              <a:rPr sz="2800" spc="-75" dirty="0">
                <a:solidFill>
                  <a:srgbClr val="2F3B2E"/>
                </a:solidFill>
                <a:latin typeface="Georgia"/>
                <a:cs typeface="Georgia"/>
              </a:rPr>
              <a:t>j</a:t>
            </a:r>
            <a:r>
              <a:rPr sz="2800" spc="145" dirty="0">
                <a:solidFill>
                  <a:srgbClr val="2F3B2E"/>
                </a:solidFill>
                <a:latin typeface="Georgia"/>
                <a:cs typeface="Georgia"/>
              </a:rPr>
              <a:t>a</a:t>
            </a:r>
            <a:r>
              <a:rPr sz="2800" spc="10" dirty="0">
                <a:solidFill>
                  <a:srgbClr val="2F3B2E"/>
                </a:solidFill>
                <a:latin typeface="Georgia"/>
                <a:cs typeface="Georgia"/>
              </a:rPr>
              <a:t>n</a:t>
            </a:r>
            <a:r>
              <a:rPr sz="2800" spc="150" dirty="0">
                <a:solidFill>
                  <a:srgbClr val="2F3B2E"/>
                </a:solidFill>
                <a:latin typeface="Georgia"/>
                <a:cs typeface="Georgia"/>
              </a:rPr>
              <a:t>a</a:t>
            </a:r>
            <a:endParaRPr sz="2800" dirty="0">
              <a:latin typeface="Georgia"/>
              <a:cs typeface="Georgia"/>
            </a:endParaRPr>
          </a:p>
          <a:p>
            <a:pPr marL="12700" marR="1355725">
              <a:lnSpc>
                <a:spcPct val="200000"/>
              </a:lnSpc>
            </a:pPr>
            <a:r>
              <a:rPr sz="2800" spc="-35" dirty="0">
                <a:solidFill>
                  <a:srgbClr val="2F3B2E"/>
                </a:solidFill>
                <a:latin typeface="Georgia"/>
                <a:cs typeface="Georgia"/>
              </a:rPr>
              <a:t>FRIDAY</a:t>
            </a:r>
            <a:r>
              <a:rPr sz="2800" spc="6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b="1" spc="20" dirty="0" smtClean="0">
                <a:solidFill>
                  <a:srgbClr val="2F3B2E"/>
                </a:solidFill>
                <a:latin typeface="Roboto Cn"/>
                <a:cs typeface="Roboto Cn"/>
              </a:rPr>
              <a:t>-</a:t>
            </a:r>
            <a:r>
              <a:rPr sz="2800" b="1" spc="170" dirty="0" smtClean="0">
                <a:solidFill>
                  <a:srgbClr val="2F3B2E"/>
                </a:solidFill>
                <a:latin typeface="Roboto Cn"/>
                <a:cs typeface="Roboto Cn"/>
              </a:rPr>
              <a:t> </a:t>
            </a:r>
            <a:r>
              <a:rPr lang="sl-SI" sz="2800" spc="85" dirty="0" err="1" smtClean="0">
                <a:solidFill>
                  <a:srgbClr val="2F3B2E"/>
                </a:solidFill>
                <a:latin typeface="Georgia"/>
                <a:cs typeface="Georgia"/>
              </a:rPr>
              <a:t>network</a:t>
            </a:r>
            <a:r>
              <a:rPr lang="sl-SI" sz="2800" spc="85" dirty="0" smtClean="0">
                <a:solidFill>
                  <a:srgbClr val="2F3B2E"/>
                </a:solidFill>
                <a:latin typeface="Georgia"/>
                <a:cs typeface="Georgia"/>
              </a:rPr>
              <a:t> business / </a:t>
            </a:r>
            <a:r>
              <a:rPr lang="sl-SI" sz="2800" spc="85" dirty="0" err="1" smtClean="0">
                <a:solidFill>
                  <a:srgbClr val="2F3B2E"/>
                </a:solidFill>
                <a:latin typeface="Georgia"/>
                <a:cs typeface="Georgia"/>
              </a:rPr>
              <a:t>workshops</a:t>
            </a:r>
            <a:r>
              <a:rPr lang="sl-SI" sz="2800" spc="85" dirty="0" smtClean="0">
                <a:solidFill>
                  <a:srgbClr val="2F3B2E"/>
                </a:solidFill>
                <a:latin typeface="Georgia"/>
                <a:cs typeface="Georgia"/>
              </a:rPr>
              <a:t>, </a:t>
            </a:r>
            <a:r>
              <a:rPr lang="sl-SI" sz="2800" spc="85" dirty="0" err="1" smtClean="0">
                <a:solidFill>
                  <a:srgbClr val="2F3B2E"/>
                </a:solidFill>
                <a:latin typeface="Georgia"/>
                <a:cs typeface="Georgia"/>
              </a:rPr>
              <a:t>visit</a:t>
            </a:r>
            <a:r>
              <a:rPr lang="sl-SI" sz="2800" spc="85" dirty="0" smtClean="0">
                <a:solidFill>
                  <a:srgbClr val="2F3B2E"/>
                </a:solidFill>
                <a:latin typeface="Georgia"/>
                <a:cs typeface="Georgia"/>
              </a:rPr>
              <a:t> to Predjama </a:t>
            </a:r>
            <a:r>
              <a:rPr lang="sl-SI" sz="2800" spc="85" dirty="0" err="1" smtClean="0">
                <a:solidFill>
                  <a:srgbClr val="2F3B2E"/>
                </a:solidFill>
                <a:latin typeface="Georgia"/>
                <a:cs typeface="Georgia"/>
              </a:rPr>
              <a:t>Castle</a:t>
            </a:r>
            <a:r>
              <a:rPr lang="sl-SI" sz="2800" spc="85" dirty="0" smtClean="0">
                <a:solidFill>
                  <a:srgbClr val="2F3B2E"/>
                </a:solidFill>
                <a:latin typeface="Georgia"/>
                <a:cs typeface="Georgia"/>
              </a:rPr>
              <a:t>, </a:t>
            </a:r>
            <a:r>
              <a:rPr lang="sl-SI" sz="2800" spc="85" dirty="0" err="1" smtClean="0">
                <a:solidFill>
                  <a:srgbClr val="2F3B2E"/>
                </a:solidFill>
                <a:latin typeface="Georgia"/>
                <a:cs typeface="Georgia"/>
              </a:rPr>
              <a:t>presentations</a:t>
            </a:r>
            <a:r>
              <a:rPr lang="sl-SI" sz="2800" spc="85" dirty="0" smtClean="0">
                <a:solidFill>
                  <a:srgbClr val="2F3B2E"/>
                </a:solidFill>
                <a:latin typeface="Georgia"/>
                <a:cs typeface="Georgia"/>
              </a:rPr>
              <a:t>, </a:t>
            </a:r>
            <a:r>
              <a:rPr lang="sl-SI" sz="2800" spc="85" dirty="0" err="1" smtClean="0">
                <a:solidFill>
                  <a:srgbClr val="2F3B2E"/>
                </a:solidFill>
                <a:latin typeface="Georgia"/>
                <a:cs typeface="Georgia"/>
              </a:rPr>
              <a:t>farewell</a:t>
            </a:r>
            <a:r>
              <a:rPr lang="sl-SI" sz="2800" spc="85" dirty="0" smtClean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lang="sl-SI" sz="2800" spc="85" dirty="0" err="1" smtClean="0">
                <a:solidFill>
                  <a:srgbClr val="2F3B2E"/>
                </a:solidFill>
                <a:latin typeface="Georgia"/>
                <a:cs typeface="Georgia"/>
              </a:rPr>
              <a:t>party</a:t>
            </a:r>
            <a:r>
              <a:rPr sz="2800" spc="85" dirty="0" smtClean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spc="-660" dirty="0" smtClean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endParaRPr lang="sl-SI" sz="2800" spc="-660" dirty="0" smtClean="0">
              <a:solidFill>
                <a:srgbClr val="2F3B2E"/>
              </a:solidFill>
              <a:latin typeface="Georgia"/>
              <a:cs typeface="Georgia"/>
            </a:endParaRPr>
          </a:p>
          <a:p>
            <a:pPr marL="12700" marR="1355725">
              <a:lnSpc>
                <a:spcPct val="200000"/>
              </a:lnSpc>
            </a:pPr>
            <a:r>
              <a:rPr sz="2800" spc="-20" dirty="0" smtClean="0">
                <a:solidFill>
                  <a:srgbClr val="2F3B2E"/>
                </a:solidFill>
                <a:latin typeface="Georgia"/>
                <a:cs typeface="Georgia"/>
              </a:rPr>
              <a:t>SATURDAY</a:t>
            </a:r>
            <a:r>
              <a:rPr sz="2800" spc="-20" dirty="0">
                <a:solidFill>
                  <a:srgbClr val="2F3B2E"/>
                </a:solidFill>
                <a:latin typeface="Georgia"/>
                <a:cs typeface="Georgia"/>
              </a:rPr>
              <a:t>,</a:t>
            </a:r>
            <a:r>
              <a:rPr sz="2800" spc="6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spc="-125" dirty="0">
                <a:solidFill>
                  <a:srgbClr val="2F3B2E"/>
                </a:solidFill>
                <a:latin typeface="Georgia"/>
                <a:cs typeface="Georgia"/>
              </a:rPr>
              <a:t>21</a:t>
            </a:r>
            <a:r>
              <a:rPr sz="2800" spc="7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spc="60" dirty="0">
                <a:solidFill>
                  <a:srgbClr val="2F3B2E"/>
                </a:solidFill>
                <a:latin typeface="Georgia"/>
                <a:cs typeface="Georgia"/>
              </a:rPr>
              <a:t>October</a:t>
            </a:r>
            <a:r>
              <a:rPr sz="2800" spc="7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spc="45" dirty="0">
                <a:solidFill>
                  <a:srgbClr val="2F3B2E"/>
                </a:solidFill>
                <a:latin typeface="Georgia"/>
                <a:cs typeface="Georgia"/>
              </a:rPr>
              <a:t>-</a:t>
            </a:r>
            <a:r>
              <a:rPr sz="2800" spc="7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800" spc="-45" dirty="0">
                <a:solidFill>
                  <a:srgbClr val="2F3B2E"/>
                </a:solidFill>
                <a:latin typeface="Georgia"/>
                <a:cs typeface="Georgia"/>
              </a:rPr>
              <a:t>DEPARTURE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11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904" y="4500311"/>
            <a:ext cx="152400" cy="152399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904" y="5337597"/>
            <a:ext cx="152400" cy="152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505835"/>
          </a:xfrm>
          <a:custGeom>
            <a:avLst/>
            <a:gdLst/>
            <a:ahLst/>
            <a:cxnLst/>
            <a:rect l="l" t="t" r="r" b="b"/>
            <a:pathLst>
              <a:path w="18288000" h="3505835">
                <a:moveTo>
                  <a:pt x="18287998" y="3505468"/>
                </a:moveTo>
                <a:lnTo>
                  <a:pt x="0" y="350546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505468"/>
                </a:lnTo>
                <a:close/>
              </a:path>
            </a:pathLst>
          </a:custGeom>
          <a:solidFill>
            <a:srgbClr val="2F3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1418" y="1200700"/>
            <a:ext cx="6489065" cy="133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600" spc="-70" dirty="0">
                <a:solidFill>
                  <a:srgbClr val="EFEBDF"/>
                </a:solidFill>
              </a:rPr>
              <a:t>Who</a:t>
            </a:r>
            <a:r>
              <a:rPr sz="8600" spc="185" dirty="0">
                <a:solidFill>
                  <a:srgbClr val="EFEBDF"/>
                </a:solidFill>
              </a:rPr>
              <a:t> </a:t>
            </a:r>
            <a:r>
              <a:rPr sz="8600" spc="95" dirty="0">
                <a:solidFill>
                  <a:srgbClr val="EFEBDF"/>
                </a:solidFill>
              </a:rPr>
              <a:t>to</a:t>
            </a:r>
            <a:r>
              <a:rPr sz="8600" spc="190" dirty="0">
                <a:solidFill>
                  <a:srgbClr val="EFEBDF"/>
                </a:solidFill>
              </a:rPr>
              <a:t> </a:t>
            </a:r>
            <a:r>
              <a:rPr sz="8600" spc="60" dirty="0">
                <a:solidFill>
                  <a:srgbClr val="EFEBDF"/>
                </a:solidFill>
              </a:rPr>
              <a:t>bring</a:t>
            </a:r>
            <a:endParaRPr sz="8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410" y="4398827"/>
            <a:ext cx="161925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411" y="5143500"/>
            <a:ext cx="161925" cy="161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293" y="6541560"/>
            <a:ext cx="161925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4706" y="7294512"/>
            <a:ext cx="171450" cy="1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4706" y="8008886"/>
            <a:ext cx="171450" cy="171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4706" y="8723261"/>
            <a:ext cx="171450" cy="1714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05100" y="4028548"/>
            <a:ext cx="8210550" cy="5026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568190">
              <a:lnSpc>
                <a:spcPct val="158900"/>
              </a:lnSpc>
              <a:spcBef>
                <a:spcPts val="90"/>
              </a:spcBef>
            </a:pP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2 students </a:t>
            </a:r>
            <a:r>
              <a:rPr sz="2950" spc="85" dirty="0">
                <a:solidFill>
                  <a:srgbClr val="2F3B2E"/>
                </a:solidFill>
                <a:latin typeface="Georgia"/>
                <a:cs typeface="Georgia"/>
              </a:rPr>
              <a:t>age </a:t>
            </a:r>
            <a:r>
              <a:rPr sz="2950" spc="-114" dirty="0">
                <a:solidFill>
                  <a:srgbClr val="2F3B2E"/>
                </a:solidFill>
                <a:latin typeface="Georgia"/>
                <a:cs typeface="Georgia"/>
              </a:rPr>
              <a:t>16</a:t>
            </a:r>
            <a:r>
              <a:rPr sz="2950" b="1" spc="-114" dirty="0">
                <a:solidFill>
                  <a:srgbClr val="2F3B2E"/>
                </a:solidFill>
                <a:latin typeface="Roboto Cn"/>
                <a:cs typeface="Roboto Cn"/>
              </a:rPr>
              <a:t>-</a:t>
            </a:r>
            <a:r>
              <a:rPr sz="2950" spc="-114" dirty="0">
                <a:solidFill>
                  <a:srgbClr val="2F3B2E"/>
                </a:solidFill>
                <a:latin typeface="Georgia"/>
                <a:cs typeface="Georgia"/>
              </a:rPr>
              <a:t>18 </a:t>
            </a:r>
            <a:r>
              <a:rPr sz="2950" spc="-11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65" dirty="0">
                <a:solidFill>
                  <a:srgbClr val="2F3B2E"/>
                </a:solidFill>
                <a:latin typeface="Georgia"/>
                <a:cs typeface="Georgia"/>
              </a:rPr>
              <a:t>2</a:t>
            </a:r>
            <a:r>
              <a:rPr sz="2950" b="1" spc="65" dirty="0">
                <a:solidFill>
                  <a:srgbClr val="2F3B2E"/>
                </a:solidFill>
                <a:latin typeface="Roboto Cn"/>
                <a:cs typeface="Roboto Cn"/>
              </a:rPr>
              <a:t>-</a:t>
            </a:r>
            <a:r>
              <a:rPr sz="2950" spc="65" dirty="0">
                <a:solidFill>
                  <a:srgbClr val="2F3B2E"/>
                </a:solidFill>
                <a:latin typeface="Georgia"/>
                <a:cs typeface="Georgia"/>
              </a:rPr>
              <a:t>3 </a:t>
            </a:r>
            <a:r>
              <a:rPr sz="2950" spc="20" dirty="0">
                <a:solidFill>
                  <a:srgbClr val="2F3B2E"/>
                </a:solidFill>
                <a:latin typeface="Georgia"/>
                <a:cs typeface="Georgia"/>
              </a:rPr>
              <a:t>members </a:t>
            </a:r>
            <a:r>
              <a:rPr sz="2950" spc="125" dirty="0">
                <a:solidFill>
                  <a:srgbClr val="2F3B2E"/>
                </a:solidFill>
                <a:latin typeface="Georgia"/>
                <a:cs typeface="Georgia"/>
              </a:rPr>
              <a:t>of </a:t>
            </a:r>
            <a:r>
              <a:rPr sz="2950" spc="130" dirty="0">
                <a:solidFill>
                  <a:srgbClr val="2F3B2E"/>
                </a:solidFill>
                <a:latin typeface="Georgia"/>
                <a:cs typeface="Georgia"/>
              </a:rPr>
              <a:t>staff </a:t>
            </a:r>
            <a:r>
              <a:rPr sz="2950" spc="-70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80" dirty="0">
                <a:solidFill>
                  <a:srgbClr val="2F3B2E"/>
                </a:solidFill>
                <a:latin typeface="Georgia"/>
                <a:cs typeface="Georgia"/>
              </a:rPr>
              <a:t>PARTICIPATION</a:t>
            </a:r>
            <a:r>
              <a:rPr sz="2950" spc="4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10" dirty="0">
                <a:solidFill>
                  <a:srgbClr val="2F3B2E"/>
                </a:solidFill>
                <a:latin typeface="Georgia"/>
                <a:cs typeface="Georgia"/>
              </a:rPr>
              <a:t>FEE</a:t>
            </a:r>
            <a:endParaRPr sz="2950" dirty="0">
              <a:latin typeface="Georgia"/>
              <a:cs typeface="Georgia"/>
            </a:endParaRPr>
          </a:p>
          <a:p>
            <a:pPr marL="655955" marR="2042795" indent="-643890">
              <a:lnSpc>
                <a:spcPct val="158900"/>
              </a:lnSpc>
            </a:pPr>
            <a:r>
              <a:rPr sz="2950" spc="85" dirty="0">
                <a:solidFill>
                  <a:srgbClr val="2F3B2E"/>
                </a:solidFill>
                <a:latin typeface="Georgia"/>
                <a:cs typeface="Georgia"/>
              </a:rPr>
              <a:t>Teachers</a:t>
            </a:r>
            <a:r>
              <a:rPr sz="2950" spc="7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15" dirty="0">
                <a:solidFill>
                  <a:srgbClr val="2F3B2E"/>
                </a:solidFill>
                <a:latin typeface="Georgia"/>
                <a:cs typeface="Georgia"/>
              </a:rPr>
              <a:t>in</a:t>
            </a: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35" dirty="0">
                <a:solidFill>
                  <a:srgbClr val="2F3B2E"/>
                </a:solidFill>
                <a:latin typeface="Georgia"/>
                <a:cs typeface="Georgia"/>
              </a:rPr>
              <a:t>single</a:t>
            </a: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114" dirty="0">
                <a:solidFill>
                  <a:srgbClr val="2F3B2E"/>
                </a:solidFill>
                <a:latin typeface="Georgia"/>
                <a:cs typeface="Georgia"/>
              </a:rPr>
              <a:t>or</a:t>
            </a: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60" dirty="0">
                <a:solidFill>
                  <a:srgbClr val="2F3B2E"/>
                </a:solidFill>
                <a:latin typeface="Georgia"/>
                <a:cs typeface="Georgia"/>
              </a:rPr>
              <a:t>double</a:t>
            </a: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10" dirty="0">
                <a:solidFill>
                  <a:srgbClr val="2F3B2E"/>
                </a:solidFill>
                <a:latin typeface="Georgia"/>
                <a:cs typeface="Georgia"/>
              </a:rPr>
              <a:t>rooms: </a:t>
            </a:r>
            <a:r>
              <a:rPr sz="2950" spc="-69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30" dirty="0">
                <a:solidFill>
                  <a:srgbClr val="2F3B2E"/>
                </a:solidFill>
                <a:latin typeface="Georgia"/>
                <a:cs typeface="Georgia"/>
              </a:rPr>
              <a:t>Single</a:t>
            </a:r>
            <a:r>
              <a:rPr sz="2950" spc="8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2F3B2E"/>
                </a:solidFill>
                <a:latin typeface="Georgia"/>
                <a:cs typeface="Georgia"/>
              </a:rPr>
              <a:t>Room</a:t>
            </a:r>
            <a:r>
              <a:rPr sz="2950" spc="80" dirty="0">
                <a:solidFill>
                  <a:srgbClr val="2F3B2E"/>
                </a:solidFill>
                <a:latin typeface="Georgia"/>
                <a:cs typeface="Georgia"/>
              </a:rPr>
              <a:t> 550</a:t>
            </a:r>
            <a:r>
              <a:rPr sz="2950" spc="8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45" dirty="0">
                <a:solidFill>
                  <a:srgbClr val="2F3B2E"/>
                </a:solidFill>
                <a:latin typeface="Georgia"/>
                <a:cs typeface="Georgia"/>
              </a:rPr>
              <a:t>EUR</a:t>
            </a:r>
            <a:r>
              <a:rPr sz="2950" spc="8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45" dirty="0">
                <a:solidFill>
                  <a:srgbClr val="2F3B2E"/>
                </a:solidFill>
                <a:latin typeface="Georgia"/>
                <a:cs typeface="Georgia"/>
              </a:rPr>
              <a:t>p.p.</a:t>
            </a:r>
            <a:endParaRPr sz="2950" dirty="0">
              <a:latin typeface="Georgia"/>
              <a:cs typeface="Georgia"/>
            </a:endParaRPr>
          </a:p>
          <a:p>
            <a:pPr marL="655955">
              <a:lnSpc>
                <a:spcPct val="100000"/>
              </a:lnSpc>
              <a:spcBef>
                <a:spcPts val="2085"/>
              </a:spcBef>
            </a:pPr>
            <a:r>
              <a:rPr sz="2950" spc="55" dirty="0">
                <a:solidFill>
                  <a:srgbClr val="2F3B2E"/>
                </a:solidFill>
                <a:latin typeface="Georgia"/>
                <a:cs typeface="Georgia"/>
              </a:rPr>
              <a:t>Double</a:t>
            </a: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2F3B2E"/>
                </a:solidFill>
                <a:latin typeface="Georgia"/>
                <a:cs typeface="Georgia"/>
              </a:rPr>
              <a:t>Room</a:t>
            </a: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50" dirty="0">
                <a:solidFill>
                  <a:srgbClr val="2F3B2E"/>
                </a:solidFill>
                <a:latin typeface="Georgia"/>
                <a:cs typeface="Georgia"/>
              </a:rPr>
              <a:t>400</a:t>
            </a: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45" dirty="0">
                <a:solidFill>
                  <a:srgbClr val="2F3B2E"/>
                </a:solidFill>
                <a:latin typeface="Georgia"/>
                <a:cs typeface="Georgia"/>
              </a:rPr>
              <a:t>EUR</a:t>
            </a: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45" dirty="0">
                <a:solidFill>
                  <a:srgbClr val="2F3B2E"/>
                </a:solidFill>
                <a:latin typeface="Georgia"/>
                <a:cs typeface="Georgia"/>
              </a:rPr>
              <a:t>p.p.</a:t>
            </a:r>
            <a:endParaRPr sz="2950" dirty="0">
              <a:latin typeface="Georgia"/>
              <a:cs typeface="Georgia"/>
            </a:endParaRPr>
          </a:p>
          <a:p>
            <a:pPr marL="655955">
              <a:lnSpc>
                <a:spcPct val="100000"/>
              </a:lnSpc>
              <a:spcBef>
                <a:spcPts val="2085"/>
              </a:spcBef>
            </a:pPr>
            <a:r>
              <a:rPr sz="2950" spc="-30" dirty="0">
                <a:solidFill>
                  <a:srgbClr val="2F3B2E"/>
                </a:solidFill>
                <a:latin typeface="Georgia"/>
                <a:cs typeface="Georgia"/>
              </a:rPr>
              <a:t>HOSTEL</a:t>
            </a:r>
            <a:r>
              <a:rPr sz="2950" spc="8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25" dirty="0">
                <a:solidFill>
                  <a:srgbClr val="2F3B2E"/>
                </a:solidFill>
                <a:latin typeface="Georgia"/>
                <a:cs typeface="Georgia"/>
              </a:rPr>
              <a:t>ROOMS</a:t>
            </a:r>
            <a:r>
              <a:rPr sz="2950" spc="8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125" dirty="0">
                <a:solidFill>
                  <a:srgbClr val="2F3B2E"/>
                </a:solidFill>
                <a:latin typeface="Georgia"/>
                <a:cs typeface="Georgia"/>
              </a:rPr>
              <a:t>for</a:t>
            </a:r>
            <a:r>
              <a:rPr sz="2950" spc="8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75" dirty="0">
                <a:solidFill>
                  <a:srgbClr val="2F3B2E"/>
                </a:solidFill>
                <a:latin typeface="Georgia"/>
                <a:cs typeface="Georgia"/>
              </a:rPr>
              <a:t>students</a:t>
            </a:r>
            <a:r>
              <a:rPr sz="2950" spc="8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20" dirty="0">
                <a:solidFill>
                  <a:srgbClr val="2F3B2E"/>
                </a:solidFill>
                <a:latin typeface="Georgia"/>
                <a:cs typeface="Georgia"/>
              </a:rPr>
              <a:t>220</a:t>
            </a:r>
            <a:r>
              <a:rPr sz="2950" spc="85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45" dirty="0">
                <a:solidFill>
                  <a:srgbClr val="2F3B2E"/>
                </a:solidFill>
                <a:latin typeface="Georgia"/>
                <a:cs typeface="Georgia"/>
              </a:rPr>
              <a:t>EUR</a:t>
            </a:r>
            <a:r>
              <a:rPr sz="2950" spc="80" dirty="0">
                <a:solidFill>
                  <a:srgbClr val="2F3B2E"/>
                </a:solidFill>
                <a:latin typeface="Georgia"/>
                <a:cs typeface="Georgia"/>
              </a:rPr>
              <a:t> </a:t>
            </a:r>
            <a:r>
              <a:rPr sz="2950" spc="-45" dirty="0">
                <a:solidFill>
                  <a:srgbClr val="2F3B2E"/>
                </a:solidFill>
                <a:latin typeface="Georgia"/>
                <a:cs typeface="Georgia"/>
              </a:rPr>
              <a:t>p.p.</a:t>
            </a:r>
            <a:endParaRPr sz="2950" dirty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70" y="2292712"/>
            <a:ext cx="8162924" cy="57054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6070" y="2292712"/>
            <a:ext cx="8162924" cy="57054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775751"/>
            <a:ext cx="590296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spc="35" dirty="0"/>
              <a:t>Accommodation</a:t>
            </a:r>
            <a:endParaRPr sz="6300"/>
          </a:p>
        </p:txBody>
      </p:sp>
      <p:sp>
        <p:nvSpPr>
          <p:cNvPr id="5" name="object 5"/>
          <p:cNvSpPr txBox="1"/>
          <p:nvPr/>
        </p:nvSpPr>
        <p:spPr>
          <a:xfrm>
            <a:off x="2057126" y="8261689"/>
            <a:ext cx="4338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F3B2E"/>
                </a:solidFill>
                <a:latin typeface="Arial MT"/>
                <a:cs typeface="Arial MT"/>
              </a:rPr>
              <a:t>Teachers</a:t>
            </a:r>
            <a:r>
              <a:rPr sz="3200" spc="-30" dirty="0">
                <a:solidFill>
                  <a:srgbClr val="2F3B2E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2F3B2E"/>
                </a:solidFill>
                <a:latin typeface="Arial MT"/>
                <a:cs typeface="Arial MT"/>
              </a:rPr>
              <a:t>at</a:t>
            </a:r>
            <a:r>
              <a:rPr sz="3200" spc="-30" dirty="0">
                <a:solidFill>
                  <a:srgbClr val="2F3B2E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2F3B2E"/>
                </a:solidFill>
                <a:latin typeface="Arial MT"/>
                <a:cs typeface="Arial MT"/>
              </a:rPr>
              <a:t>Hotel</a:t>
            </a:r>
            <a:r>
              <a:rPr sz="3200" spc="-30" dirty="0">
                <a:solidFill>
                  <a:srgbClr val="2F3B2E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2F3B2E"/>
                </a:solidFill>
                <a:latin typeface="Arial MT"/>
                <a:cs typeface="Arial MT"/>
              </a:rPr>
              <a:t>Jama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15821" y="8261689"/>
            <a:ext cx="4520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F3B2E"/>
                </a:solidFill>
                <a:latin typeface="Arial MT"/>
                <a:cs typeface="Arial MT"/>
              </a:rPr>
              <a:t>Students</a:t>
            </a:r>
            <a:r>
              <a:rPr sz="3200" spc="-30" dirty="0">
                <a:solidFill>
                  <a:srgbClr val="2F3B2E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2F3B2E"/>
                </a:solidFill>
                <a:latin typeface="Arial MT"/>
                <a:cs typeface="Arial MT"/>
              </a:rPr>
              <a:t>at</a:t>
            </a:r>
            <a:r>
              <a:rPr sz="3200" spc="-30" dirty="0">
                <a:solidFill>
                  <a:srgbClr val="2F3B2E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2F3B2E"/>
                </a:solidFill>
                <a:latin typeface="Arial MT"/>
                <a:cs typeface="Arial MT"/>
              </a:rPr>
              <a:t>Youth</a:t>
            </a:r>
            <a:r>
              <a:rPr sz="3200" spc="-30" dirty="0">
                <a:solidFill>
                  <a:srgbClr val="2F3B2E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2F3B2E"/>
                </a:solidFill>
                <a:latin typeface="Arial MT"/>
                <a:cs typeface="Arial MT"/>
              </a:rPr>
              <a:t>Hostel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F3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5882" y="2846650"/>
            <a:ext cx="8391525" cy="55244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17914" y="1115878"/>
            <a:ext cx="7052309" cy="1139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300" i="1" spc="525" dirty="0">
                <a:solidFill>
                  <a:srgbClr val="EFEBDF"/>
                </a:solidFill>
                <a:latin typeface="Times New Roman"/>
                <a:cs typeface="Times New Roman"/>
              </a:rPr>
              <a:t>Our</a:t>
            </a:r>
            <a:r>
              <a:rPr sz="7300" i="1" spc="95" dirty="0">
                <a:solidFill>
                  <a:srgbClr val="EFEBDF"/>
                </a:solidFill>
                <a:latin typeface="Times New Roman"/>
                <a:cs typeface="Times New Roman"/>
              </a:rPr>
              <a:t> </a:t>
            </a:r>
            <a:r>
              <a:rPr sz="7300" i="1" spc="585" dirty="0">
                <a:solidFill>
                  <a:srgbClr val="EFEBDF"/>
                </a:solidFill>
                <a:latin typeface="Times New Roman"/>
                <a:cs typeface="Times New Roman"/>
              </a:rPr>
              <a:t>dream</a:t>
            </a:r>
            <a:r>
              <a:rPr sz="7300" i="1" spc="95" dirty="0">
                <a:solidFill>
                  <a:srgbClr val="EFEBDF"/>
                </a:solidFill>
                <a:latin typeface="Times New Roman"/>
                <a:cs typeface="Times New Roman"/>
              </a:rPr>
              <a:t> </a:t>
            </a:r>
            <a:r>
              <a:rPr sz="7300" i="1" spc="560" dirty="0">
                <a:solidFill>
                  <a:srgbClr val="EFEBDF"/>
                </a:solidFill>
                <a:latin typeface="Times New Roman"/>
                <a:cs typeface="Times New Roman"/>
              </a:rPr>
              <a:t>team</a:t>
            </a:r>
            <a:endParaRPr sz="73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151</Words>
  <Application>Microsoft Office PowerPoint</Application>
  <PresentationFormat>Po meri</PresentationFormat>
  <Paragraphs>29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 MT</vt:lpstr>
      <vt:lpstr>Calibri</vt:lpstr>
      <vt:lpstr>Georgia</vt:lpstr>
      <vt:lpstr>Roboto Cn</vt:lpstr>
      <vt:lpstr>Tahoma</vt:lpstr>
      <vt:lpstr>Times New Roman</vt:lpstr>
      <vt:lpstr>Office Theme</vt:lpstr>
      <vt:lpstr>Postojna</vt:lpstr>
      <vt:lpstr>SWloelvceonmiae to</vt:lpstr>
      <vt:lpstr>Our home town Postojna</vt:lpstr>
      <vt:lpstr>PowerPointova predstavitev</vt:lpstr>
      <vt:lpstr>PROGRAMME</vt:lpstr>
      <vt:lpstr>PROGRAMME</vt:lpstr>
      <vt:lpstr>Who to bring</vt:lpstr>
      <vt:lpstr>Accommodation</vt:lpstr>
      <vt:lpstr>Our dream team</vt:lpstr>
      <vt:lpstr>See you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Green Minimal Creative Portfolio Presentation</dc:title>
  <dc:creator>Nea Kristan</dc:creator>
  <cp:keywords>DAFP8pTVtTQ,BADMo0YZkUI</cp:keywords>
  <cp:lastModifiedBy>ekristan</cp:lastModifiedBy>
  <cp:revision>12</cp:revision>
  <dcterms:created xsi:type="dcterms:W3CDTF">2022-11-14T19:45:37Z</dcterms:created>
  <dcterms:modified xsi:type="dcterms:W3CDTF">2022-12-21T13:07:01Z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Canva</vt:lpwstr>
  </property>
  <property fmtid="{D5CDD505-2E9C-101B-9397-08002B2CF9AE}" pid="4" name="LastSaved">
    <vt:filetime>2022-11-14T00:00:00Z</vt:filetime>
  </property>
</Properties>
</file>