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4" r:id="rId5"/>
    <p:sldId id="265" r:id="rId6"/>
    <p:sldId id="266" r:id="rId7"/>
    <p:sldId id="267" r:id="rId8"/>
    <p:sldId id="269" r:id="rId9"/>
    <p:sldId id="268" r:id="rId10"/>
    <p:sldId id="261" r:id="rId11"/>
    <p:sldId id="262" r:id="rId1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362"/>
    <a:srgbClr val="F79646"/>
    <a:srgbClr val="9DD77D"/>
    <a:srgbClr val="EFEFEF"/>
    <a:srgbClr val="953735"/>
    <a:srgbClr val="95549E"/>
    <a:srgbClr val="FB6E87"/>
    <a:srgbClr val="574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44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0E50-C8F7-C742-B57F-FD206B90BA13}" type="datetimeFigureOut">
              <a:rPr lang="nl-NL" smtClean="0"/>
              <a:t>11/05/12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8C045-65E5-A745-B372-889EE655701C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3.gif"/><Relationship Id="rId8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microsoft.com/office/2007/relationships/hdphoto" Target="../media/hdphoto1.wdp"/><Relationship Id="rId7" Type="http://schemas.openxmlformats.org/officeDocument/2006/relationships/image" Target="../media/image6.png"/><Relationship Id="rId8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7"/>
          <p:cNvSpPr txBox="1">
            <a:spLocks noChangeArrowheads="1"/>
          </p:cNvSpPr>
          <p:nvPr/>
        </p:nvSpPr>
        <p:spPr bwMode="auto">
          <a:xfrm>
            <a:off x="265113" y="4406900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574C76"/>
                </a:solidFill>
              </a:rPr>
              <a:t>Special needs conference</a:t>
            </a:r>
            <a:br>
              <a:rPr lang="en-GB" dirty="0" smtClean="0">
                <a:solidFill>
                  <a:srgbClr val="574C76"/>
                </a:solidFill>
              </a:rPr>
            </a:br>
            <a:r>
              <a:rPr lang="en-GB" dirty="0" smtClean="0">
                <a:solidFill>
                  <a:srgbClr val="574C76"/>
                </a:solidFill>
              </a:rPr>
              <a:t>ethos</a:t>
            </a:r>
            <a:endParaRPr lang="en-GB" dirty="0">
              <a:solidFill>
                <a:srgbClr val="574C76"/>
              </a:solidFill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</a:t>
            </a:r>
            <a:r>
              <a:rPr lang="nl-NL" dirty="0" smtClean="0"/>
              <a:t>elgium, Nieuwpoort, Club </a:t>
            </a:r>
            <a:r>
              <a:rPr lang="nl-NL" dirty="0" err="1" smtClean="0"/>
              <a:t>Floreal</a:t>
            </a:r>
            <a:endParaRPr lang="nl-NL" dirty="0" smtClean="0"/>
          </a:p>
          <a:p>
            <a:r>
              <a:rPr lang="nl-NL" dirty="0" smtClean="0"/>
              <a:t>November 6</a:t>
            </a:r>
            <a:r>
              <a:rPr lang="nl-NL" dirty="0"/>
              <a:t>-9th  </a:t>
            </a:r>
            <a:r>
              <a:rPr lang="nl-NL" dirty="0" smtClean="0"/>
              <a:t>2012</a:t>
            </a:r>
          </a:p>
          <a:p>
            <a:endParaRPr lang="nl-NL" dirty="0"/>
          </a:p>
        </p:txBody>
      </p:sp>
      <p:pic>
        <p:nvPicPr>
          <p:cNvPr id="6" name="Afbeelding 5" descr="NPT_Bat_1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91" y="1569598"/>
            <a:ext cx="3657557" cy="243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174145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1641" cy="608409"/>
          </a:xfrm>
          <a:prstGeom prst="rect">
            <a:avLst/>
          </a:prstGeom>
        </p:spPr>
      </p:pic>
      <p:pic>
        <p:nvPicPr>
          <p:cNvPr id="8" name="Afbeelding 7" descr="LOGO SN 1.tiff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4" name="Afbeelding 3" descr="IMG_0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26" y="335309"/>
            <a:ext cx="4089739" cy="3067304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6" name="Afbeelding 5" descr="IMG_00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5" y="828694"/>
            <a:ext cx="3195108" cy="2396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Afbeelding 6" descr="IMG_001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72" y="3584025"/>
            <a:ext cx="3792193" cy="2844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 descr="IMG_00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650">
            <a:off x="816244" y="4000902"/>
            <a:ext cx="3537197" cy="265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33142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67" y="1694996"/>
            <a:ext cx="2375933" cy="1201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 descr="IMG_0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38" y="101967"/>
            <a:ext cx="3418767" cy="256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 descr="IMG_0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1" y="3373467"/>
            <a:ext cx="4431214" cy="3323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 descr="IMG_00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74" y="3373467"/>
            <a:ext cx="3330535" cy="249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 descr="IMG_002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2" y="919400"/>
            <a:ext cx="2635709" cy="197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 descr="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591641" cy="608409"/>
          </a:xfrm>
          <a:prstGeom prst="rect">
            <a:avLst/>
          </a:prstGeom>
        </p:spPr>
      </p:pic>
      <p:pic>
        <p:nvPicPr>
          <p:cNvPr id="9" name="Afbeelding 8" descr="LOGO SN 1.tiff"/>
          <p:cNvPicPr>
            <a:picLocks noChangeAspect="1"/>
          </p:cNvPicPr>
          <p:nvPr/>
        </p:nvPicPr>
        <p:blipFill>
          <a:blip r:embed="rId8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566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jdelijke aanduiding voor inhoud 6"/>
          <p:cNvSpPr>
            <a:spLocks noGrp="1"/>
          </p:cNvSpPr>
          <p:nvPr>
            <p:ph idx="1"/>
          </p:nvPr>
        </p:nvSpPr>
        <p:spPr>
          <a:xfrm>
            <a:off x="1576388" y="2586038"/>
            <a:ext cx="7567612" cy="3502025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Een </a:t>
            </a:r>
            <a:r>
              <a:rPr lang="nl-NL" dirty="0">
                <a:solidFill>
                  <a:schemeClr val="bg1"/>
                </a:solidFill>
              </a:rPr>
              <a:t>kleine stap voor de leiding</a:t>
            </a:r>
            <a:r>
              <a:rPr lang="nl-NL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een </a:t>
            </a:r>
            <a:r>
              <a:rPr lang="nl-NL" dirty="0">
                <a:solidFill>
                  <a:schemeClr val="bg1"/>
                </a:solidFill>
              </a:rPr>
              <a:t>grote stap voor de kapoen...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							(</a:t>
            </a:r>
            <a:r>
              <a:rPr lang="nl-NL" dirty="0">
                <a:solidFill>
                  <a:schemeClr val="bg1"/>
                </a:solidFill>
              </a:rPr>
              <a:t>en hun</a:t>
            </a:r>
            <a:r>
              <a:rPr lang="nl-NL" dirty="0" smtClean="0">
                <a:solidFill>
                  <a:schemeClr val="bg1"/>
                </a:solidFill>
              </a:rPr>
              <a:t> ouders</a:t>
            </a:r>
            <a:r>
              <a:rPr lang="nl-NL" dirty="0">
                <a:solidFill>
                  <a:schemeClr val="bg1"/>
                </a:solidFill>
              </a:rPr>
              <a:t>?)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15364" name="Tekstvak 7"/>
          <p:cNvSpPr txBox="1">
            <a:spLocks noChangeArrowheads="1"/>
          </p:cNvSpPr>
          <p:nvPr/>
        </p:nvSpPr>
        <p:spPr bwMode="auto">
          <a:xfrm>
            <a:off x="457200" y="479444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pic>
        <p:nvPicPr>
          <p:cNvPr id="6" name="Afbeelding 5" descr="LOGO SN 1.tiff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7" name="Afbeelding 6" descr="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8" y="1095190"/>
            <a:ext cx="1861034" cy="711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" y="69973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574C76"/>
                </a:solidFill>
              </a:rPr>
              <a:t>Rationale</a:t>
            </a:r>
            <a:endParaRPr lang="en-GB" sz="5400" dirty="0">
              <a:solidFill>
                <a:srgbClr val="574C76"/>
              </a:solidFill>
            </a:endParaRP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>
          <a:xfrm>
            <a:off x="868234" y="2586038"/>
            <a:ext cx="8275765" cy="3502025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45000"/>
                </a:schemeClr>
              </a:gs>
              <a:gs pos="0">
                <a:srgbClr val="2571C4">
                  <a:alpha val="59000"/>
                </a:srgbClr>
              </a:gs>
            </a:gsLst>
            <a:lin ang="18420000" scaled="0"/>
            <a:tileRect/>
          </a:gradFill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topical conference on 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Special Needs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school development project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bring together co-ordinators and school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comparative study of the results of the survey on special needs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exchange of best practices</a:t>
            </a: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 dir="d"/>
      </p:transition>
    </mc:Choice>
    <mc:Fallback xmlns:mv="urn:schemas-microsoft-com:mac:vml" xmlns="">
      <p:transition spd="slow">
        <p:cover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jdelijke aanduiding voor inhoud 6"/>
          <p:cNvSpPr>
            <a:spLocks noGrp="1"/>
          </p:cNvSpPr>
          <p:nvPr>
            <p:ph idx="1"/>
          </p:nvPr>
        </p:nvSpPr>
        <p:spPr>
          <a:xfrm>
            <a:off x="1576388" y="2586038"/>
            <a:ext cx="7567612" cy="3502025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Een </a:t>
            </a:r>
            <a:r>
              <a:rPr lang="nl-NL" dirty="0">
                <a:solidFill>
                  <a:schemeClr val="bg1"/>
                </a:solidFill>
              </a:rPr>
              <a:t>kleine stap voor de leiding</a:t>
            </a:r>
            <a:r>
              <a:rPr lang="nl-NL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een </a:t>
            </a:r>
            <a:r>
              <a:rPr lang="nl-NL" dirty="0">
                <a:solidFill>
                  <a:schemeClr val="bg1"/>
                </a:solidFill>
              </a:rPr>
              <a:t>grote stap voor de kapoen...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							(</a:t>
            </a:r>
            <a:r>
              <a:rPr lang="nl-NL" dirty="0">
                <a:solidFill>
                  <a:schemeClr val="bg1"/>
                </a:solidFill>
              </a:rPr>
              <a:t>en hun</a:t>
            </a:r>
            <a:r>
              <a:rPr lang="nl-NL" dirty="0" smtClean="0">
                <a:solidFill>
                  <a:schemeClr val="bg1"/>
                </a:solidFill>
              </a:rPr>
              <a:t> ouders</a:t>
            </a:r>
            <a:r>
              <a:rPr lang="nl-NL" dirty="0">
                <a:solidFill>
                  <a:schemeClr val="bg1"/>
                </a:solidFill>
              </a:rPr>
              <a:t>?)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15364" name="Tekstvak 7"/>
          <p:cNvSpPr txBox="1">
            <a:spLocks noChangeArrowheads="1"/>
          </p:cNvSpPr>
          <p:nvPr/>
        </p:nvSpPr>
        <p:spPr bwMode="auto">
          <a:xfrm>
            <a:off x="457200" y="479444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pic>
        <p:nvPicPr>
          <p:cNvPr id="6" name="Afbeelding 5" descr="LOGO SN 1.tiff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7" name="Afbeelding 6" descr="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8" y="1095190"/>
            <a:ext cx="1861034" cy="711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" y="69973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574C76"/>
                </a:solidFill>
              </a:rPr>
              <a:t>Objectives</a:t>
            </a:r>
            <a:endParaRPr lang="en-GB" sz="5400" dirty="0">
              <a:solidFill>
                <a:srgbClr val="574C76"/>
              </a:solidFill>
            </a:endParaRP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>
          <a:xfrm>
            <a:off x="868234" y="2586038"/>
            <a:ext cx="8275765" cy="3502025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45000"/>
                </a:schemeClr>
              </a:gs>
              <a:gs pos="0">
                <a:srgbClr val="2571C4">
                  <a:alpha val="59000"/>
                </a:srgbClr>
              </a:gs>
            </a:gsLst>
            <a:lin ang="18420000" scaled="0"/>
            <a:tileRect/>
          </a:gra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action plans to 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develop measures to address the needs of pupils with special needs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encourage partner schools to adopt effective practices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involve pupils in school policy on special needs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dissemination 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across the network and beyond (wider school communities, local authorities, …)</a:t>
            </a:r>
            <a:endParaRPr lang="en-GB" sz="2800" dirty="0">
              <a:solidFill>
                <a:srgbClr val="95373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 dir="d"/>
      </p:transition>
    </mc:Choice>
    <mc:Fallback xmlns:mv="urn:schemas-microsoft-com:mac:vml" xmlns="">
      <p:transition spd="slow">
        <p:cover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jdelijke aanduiding voor inhoud 6"/>
          <p:cNvSpPr>
            <a:spLocks noGrp="1"/>
          </p:cNvSpPr>
          <p:nvPr>
            <p:ph idx="1"/>
          </p:nvPr>
        </p:nvSpPr>
        <p:spPr>
          <a:xfrm>
            <a:off x="1576388" y="2586038"/>
            <a:ext cx="7567612" cy="3502025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Een </a:t>
            </a:r>
            <a:r>
              <a:rPr lang="nl-NL" dirty="0">
                <a:solidFill>
                  <a:schemeClr val="bg1"/>
                </a:solidFill>
              </a:rPr>
              <a:t>kleine stap voor de leiding</a:t>
            </a:r>
            <a:r>
              <a:rPr lang="nl-NL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een </a:t>
            </a:r>
            <a:r>
              <a:rPr lang="nl-NL" dirty="0">
                <a:solidFill>
                  <a:schemeClr val="bg1"/>
                </a:solidFill>
              </a:rPr>
              <a:t>grote stap voor de kapoen...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							(</a:t>
            </a:r>
            <a:r>
              <a:rPr lang="nl-NL" dirty="0">
                <a:solidFill>
                  <a:schemeClr val="bg1"/>
                </a:solidFill>
              </a:rPr>
              <a:t>en hun</a:t>
            </a:r>
            <a:r>
              <a:rPr lang="nl-NL" dirty="0" smtClean="0">
                <a:solidFill>
                  <a:schemeClr val="bg1"/>
                </a:solidFill>
              </a:rPr>
              <a:t> ouders</a:t>
            </a:r>
            <a:r>
              <a:rPr lang="nl-NL" dirty="0">
                <a:solidFill>
                  <a:schemeClr val="bg1"/>
                </a:solidFill>
              </a:rPr>
              <a:t>?)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15364" name="Tekstvak 7"/>
          <p:cNvSpPr txBox="1">
            <a:spLocks noChangeArrowheads="1"/>
          </p:cNvSpPr>
          <p:nvPr/>
        </p:nvSpPr>
        <p:spPr bwMode="auto">
          <a:xfrm>
            <a:off x="457200" y="479444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pic>
        <p:nvPicPr>
          <p:cNvPr id="6" name="Afbeelding 5" descr="LOGO SN 1.tiff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7" name="Afbeelding 6" descr="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8" y="1095190"/>
            <a:ext cx="1861034" cy="711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" y="69973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574C76"/>
                </a:solidFill>
              </a:rPr>
              <a:t>Target group</a:t>
            </a:r>
            <a:endParaRPr lang="en-GB" sz="5400" dirty="0">
              <a:solidFill>
                <a:srgbClr val="574C76"/>
              </a:solidFill>
            </a:endParaRP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>
          <a:xfrm>
            <a:off x="868234" y="2586038"/>
            <a:ext cx="8275765" cy="3502025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45000"/>
                </a:schemeClr>
              </a:gs>
              <a:gs pos="0">
                <a:srgbClr val="2571C4">
                  <a:alpha val="59000"/>
                </a:srgbClr>
              </a:gs>
            </a:gsLst>
            <a:lin ang="18420000" scaled="0"/>
            <a:tileRect/>
          </a:gra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Delegations of all ETHOS-schools: 2 (head) teachers; 2 pupils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special needs co-</a:t>
            </a:r>
            <a:r>
              <a:rPr lang="en-GB" sz="2800" dirty="0" err="1" smtClean="0">
                <a:solidFill>
                  <a:srgbClr val="953735"/>
                </a:solidFill>
              </a:rPr>
              <a:t>ordinator(s</a:t>
            </a:r>
            <a:r>
              <a:rPr lang="en-GB" sz="2800" dirty="0" smtClean="0">
                <a:solidFill>
                  <a:srgbClr val="953735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school leader (or teacher)&gt; school policy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pupils: </a:t>
            </a:r>
            <a:r>
              <a:rPr lang="en-GB" sz="2800" dirty="0" err="1" smtClean="0">
                <a:solidFill>
                  <a:srgbClr val="953735"/>
                </a:solidFill>
              </a:rPr>
              <a:t>dptm</a:t>
            </a:r>
            <a:r>
              <a:rPr lang="en-GB" sz="2800" dirty="0" smtClean="0">
                <a:solidFill>
                  <a:srgbClr val="953735"/>
                </a:solidFill>
              </a:rPr>
              <a:t> social sciences or </a:t>
            </a:r>
            <a:r>
              <a:rPr lang="en-GB" sz="2800" dirty="0" smtClean="0">
                <a:solidFill>
                  <a:srgbClr val="953735"/>
                </a:solidFill>
              </a:rPr>
              <a:t>related/ pupils</a:t>
            </a:r>
            <a:r>
              <a:rPr lang="en-GB" sz="2800" smtClean="0">
                <a:solidFill>
                  <a:srgbClr val="953735"/>
                </a:solidFill>
              </a:rPr>
              <a:t>’ council</a:t>
            </a:r>
            <a:endParaRPr lang="en-GB" sz="2800" dirty="0" smtClean="0">
              <a:solidFill>
                <a:srgbClr val="953735"/>
              </a:solidFill>
            </a:endParaRPr>
          </a:p>
          <a:p>
            <a:pPr marL="342900" lvl="1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Steering Committee</a:t>
            </a:r>
            <a:r>
              <a:rPr lang="en-GB" sz="2800" dirty="0" smtClean="0">
                <a:solidFill>
                  <a:srgbClr val="953735"/>
                </a:solidFill>
              </a:rPr>
              <a:t>: </a:t>
            </a:r>
          </a:p>
          <a:p>
            <a:pPr marL="742950" lvl="2" indent="-342900">
              <a:spcBef>
                <a:spcPct val="20000"/>
              </a:spcBef>
              <a:buFont typeface="Arial"/>
              <a:buChar char="•"/>
            </a:pPr>
            <a:r>
              <a:rPr lang="en-GB" sz="2800" dirty="0" smtClean="0">
                <a:solidFill>
                  <a:srgbClr val="953735"/>
                </a:solidFill>
              </a:rPr>
              <a:t>output report ETHOS-application</a:t>
            </a:r>
          </a:p>
          <a:p>
            <a:pPr marL="742950" lvl="2" indent="-342900">
              <a:spcBef>
                <a:spcPct val="20000"/>
              </a:spcBef>
              <a:buFont typeface="Arial"/>
              <a:buChar char="•"/>
            </a:pPr>
            <a:r>
              <a:rPr lang="en-GB" sz="2800" dirty="0" smtClean="0">
                <a:solidFill>
                  <a:srgbClr val="953735"/>
                </a:solidFill>
              </a:rPr>
              <a:t>Dissemination</a:t>
            </a: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 dir="d"/>
      </p:transition>
    </mc:Choice>
    <mc:Fallback xmlns:mv="urn:schemas-microsoft-com:mac:vml" xmlns="">
      <p:transition spd="slow">
        <p:cover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jdelijke aanduiding voor inhoud 6"/>
          <p:cNvSpPr>
            <a:spLocks noGrp="1"/>
          </p:cNvSpPr>
          <p:nvPr>
            <p:ph idx="1"/>
          </p:nvPr>
        </p:nvSpPr>
        <p:spPr>
          <a:xfrm>
            <a:off x="1576388" y="2586038"/>
            <a:ext cx="7567612" cy="3502025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Een </a:t>
            </a:r>
            <a:r>
              <a:rPr lang="nl-NL" dirty="0">
                <a:solidFill>
                  <a:schemeClr val="bg1"/>
                </a:solidFill>
              </a:rPr>
              <a:t>kleine stap voor de leiding</a:t>
            </a:r>
            <a:r>
              <a:rPr lang="nl-NL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een </a:t>
            </a:r>
            <a:r>
              <a:rPr lang="nl-NL" dirty="0">
                <a:solidFill>
                  <a:schemeClr val="bg1"/>
                </a:solidFill>
              </a:rPr>
              <a:t>grote stap voor de kapoen...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							(</a:t>
            </a:r>
            <a:r>
              <a:rPr lang="nl-NL" dirty="0">
                <a:solidFill>
                  <a:schemeClr val="bg1"/>
                </a:solidFill>
              </a:rPr>
              <a:t>en hun</a:t>
            </a:r>
            <a:r>
              <a:rPr lang="nl-NL" dirty="0" smtClean="0">
                <a:solidFill>
                  <a:schemeClr val="bg1"/>
                </a:solidFill>
              </a:rPr>
              <a:t> ouders</a:t>
            </a:r>
            <a:r>
              <a:rPr lang="nl-NL" dirty="0">
                <a:solidFill>
                  <a:schemeClr val="bg1"/>
                </a:solidFill>
              </a:rPr>
              <a:t>?)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15364" name="Tekstvak 7"/>
          <p:cNvSpPr txBox="1">
            <a:spLocks noChangeArrowheads="1"/>
          </p:cNvSpPr>
          <p:nvPr/>
        </p:nvSpPr>
        <p:spPr bwMode="auto">
          <a:xfrm>
            <a:off x="457200" y="479444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pic>
        <p:nvPicPr>
          <p:cNvPr id="6" name="Afbeelding 5" descr="LOGO SN 1.tiff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7" name="Afbeelding 6" descr="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8" y="1095190"/>
            <a:ext cx="1861034" cy="711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" y="69973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574C76"/>
                </a:solidFill>
              </a:rPr>
              <a:t>Programme</a:t>
            </a:r>
            <a:endParaRPr lang="en-GB" sz="5400" dirty="0">
              <a:solidFill>
                <a:srgbClr val="574C76"/>
              </a:solidFill>
            </a:endParaRP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>
          <a:xfrm>
            <a:off x="868234" y="2586038"/>
            <a:ext cx="8275765" cy="3502025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45000"/>
                </a:schemeClr>
              </a:gs>
              <a:gs pos="0">
                <a:srgbClr val="2571C4">
                  <a:alpha val="59000"/>
                </a:srgbClr>
              </a:gs>
            </a:gsLst>
            <a:lin ang="18420000" scaled="0"/>
            <a:tileRect/>
          </a:gra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2700" dirty="0" smtClean="0">
                <a:solidFill>
                  <a:srgbClr val="953735"/>
                </a:solidFill>
              </a:rPr>
              <a:t>Tuesday Nov 6th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400" dirty="0" smtClean="0">
                <a:solidFill>
                  <a:srgbClr val="953735"/>
                </a:solidFill>
              </a:rPr>
              <a:t>assembly in </a:t>
            </a:r>
            <a:r>
              <a:rPr lang="en-GB" sz="2400" dirty="0" err="1" smtClean="0">
                <a:solidFill>
                  <a:srgbClr val="953735"/>
                </a:solidFill>
              </a:rPr>
              <a:t>Dendermonde</a:t>
            </a:r>
            <a:r>
              <a:rPr lang="en-GB" sz="2400" dirty="0" smtClean="0">
                <a:solidFill>
                  <a:srgbClr val="953735"/>
                </a:solidFill>
              </a:rPr>
              <a:t> (9am – 4pm) (Brussels airport-</a:t>
            </a:r>
            <a:r>
              <a:rPr lang="en-GB" sz="2400" dirty="0" err="1" smtClean="0">
                <a:solidFill>
                  <a:srgbClr val="953735"/>
                </a:solidFill>
              </a:rPr>
              <a:t>Dendermonde</a:t>
            </a:r>
            <a:r>
              <a:rPr lang="en-GB" sz="2400" dirty="0" smtClean="0">
                <a:solidFill>
                  <a:srgbClr val="953735"/>
                </a:solidFill>
              </a:rPr>
              <a:t> = ca 2 hrs from flight arrival)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400" dirty="0" smtClean="0">
                <a:solidFill>
                  <a:srgbClr val="953735"/>
                </a:solidFill>
              </a:rPr>
              <a:t>4.30 pm: transfer by coach to </a:t>
            </a:r>
            <a:r>
              <a:rPr lang="en-GB" sz="2400" dirty="0" err="1" smtClean="0">
                <a:solidFill>
                  <a:srgbClr val="953735"/>
                </a:solidFill>
              </a:rPr>
              <a:t>Nieuwpoort</a:t>
            </a:r>
            <a:r>
              <a:rPr lang="en-GB" sz="2400" dirty="0" smtClean="0">
                <a:solidFill>
                  <a:srgbClr val="953735"/>
                </a:solidFill>
              </a:rPr>
              <a:t> (seaside)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2700" dirty="0" smtClean="0">
                <a:solidFill>
                  <a:srgbClr val="953735"/>
                </a:solidFill>
              </a:rPr>
              <a:t>Wednesday Nov 7th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400" dirty="0" smtClean="0">
                <a:solidFill>
                  <a:srgbClr val="953735"/>
                </a:solidFill>
              </a:rPr>
              <a:t>workshops for teachers &amp; pupils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2700" dirty="0" smtClean="0">
                <a:solidFill>
                  <a:srgbClr val="953735"/>
                </a:solidFill>
              </a:rPr>
              <a:t>Thursday Nov 8th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400" dirty="0" smtClean="0">
                <a:solidFill>
                  <a:srgbClr val="953735"/>
                </a:solidFill>
              </a:rPr>
              <a:t>workshop + beach time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2700" dirty="0" smtClean="0">
                <a:solidFill>
                  <a:srgbClr val="953735"/>
                </a:solidFill>
              </a:rPr>
              <a:t>Friday Nov 9th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400" dirty="0" smtClean="0">
                <a:solidFill>
                  <a:srgbClr val="953735"/>
                </a:solidFill>
              </a:rPr>
              <a:t>departure day (transfer to Brussels airport &gt; arrival ca 11am)</a:t>
            </a:r>
          </a:p>
          <a:p>
            <a:pPr marL="342900" lvl="0" indent="-342900">
              <a:spcBef>
                <a:spcPct val="20000"/>
              </a:spcBef>
            </a:pPr>
            <a:endParaRPr lang="en-GB" sz="2800" dirty="0" smtClean="0">
              <a:solidFill>
                <a:srgbClr val="95373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 dir="d"/>
      </p:transition>
    </mc:Choice>
    <mc:Fallback xmlns:mv="urn:schemas-microsoft-com:mac:vml" xmlns="">
      <p:transition spd="slow">
        <p:cover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jdelijke aanduiding voor inhoud 6"/>
          <p:cNvSpPr>
            <a:spLocks noGrp="1"/>
          </p:cNvSpPr>
          <p:nvPr>
            <p:ph idx="1"/>
          </p:nvPr>
        </p:nvSpPr>
        <p:spPr>
          <a:xfrm>
            <a:off x="1576388" y="2586038"/>
            <a:ext cx="7567612" cy="3502025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Een </a:t>
            </a:r>
            <a:r>
              <a:rPr lang="nl-NL" dirty="0">
                <a:solidFill>
                  <a:schemeClr val="bg1"/>
                </a:solidFill>
              </a:rPr>
              <a:t>kleine stap voor de leiding</a:t>
            </a:r>
            <a:r>
              <a:rPr lang="nl-NL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een </a:t>
            </a:r>
            <a:r>
              <a:rPr lang="nl-NL" dirty="0">
                <a:solidFill>
                  <a:schemeClr val="bg1"/>
                </a:solidFill>
              </a:rPr>
              <a:t>grote stap voor de kapoen...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							(</a:t>
            </a:r>
            <a:r>
              <a:rPr lang="nl-NL" dirty="0">
                <a:solidFill>
                  <a:schemeClr val="bg1"/>
                </a:solidFill>
              </a:rPr>
              <a:t>en hun</a:t>
            </a:r>
            <a:r>
              <a:rPr lang="nl-NL" dirty="0" smtClean="0">
                <a:solidFill>
                  <a:schemeClr val="bg1"/>
                </a:solidFill>
              </a:rPr>
              <a:t> ouders</a:t>
            </a:r>
            <a:r>
              <a:rPr lang="nl-NL" dirty="0">
                <a:solidFill>
                  <a:schemeClr val="bg1"/>
                </a:solidFill>
              </a:rPr>
              <a:t>?)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15364" name="Tekstvak 7"/>
          <p:cNvSpPr txBox="1">
            <a:spLocks noChangeArrowheads="1"/>
          </p:cNvSpPr>
          <p:nvPr/>
        </p:nvSpPr>
        <p:spPr bwMode="auto">
          <a:xfrm>
            <a:off x="457200" y="479444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pic>
        <p:nvPicPr>
          <p:cNvPr id="6" name="Afbeelding 5" descr="LOGO SN 1.tiff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7" name="Afbeelding 6" descr="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8" y="1095190"/>
            <a:ext cx="1861034" cy="711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34168" y="69973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574C76"/>
                </a:solidFill>
              </a:rPr>
              <a:t>Special needs focus</a:t>
            </a:r>
            <a:endParaRPr lang="en-GB" sz="5400" dirty="0">
              <a:solidFill>
                <a:srgbClr val="574C76"/>
              </a:solidFill>
            </a:endParaRP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>
          <a:xfrm>
            <a:off x="868234" y="2586038"/>
            <a:ext cx="8275765" cy="3502025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45000"/>
                </a:schemeClr>
              </a:gs>
              <a:gs pos="0">
                <a:srgbClr val="2571C4">
                  <a:alpha val="59000"/>
                </a:srgbClr>
              </a:gs>
            </a:gsLst>
            <a:lin ang="18420000" scaled="0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dyslexia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dyscalculia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AD(H)D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ASD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intellectual/ high giftedness</a:t>
            </a:r>
            <a:endParaRPr lang="en-GB" sz="3200" dirty="0">
              <a:solidFill>
                <a:srgbClr val="95373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 dir="d"/>
      </p:transition>
    </mc:Choice>
    <mc:Fallback xmlns:mv="urn:schemas-microsoft-com:mac:vml" xmlns="">
      <p:transition spd="slow">
        <p:cover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jdelijke aanduiding voor inhoud 6"/>
          <p:cNvSpPr>
            <a:spLocks noGrp="1"/>
          </p:cNvSpPr>
          <p:nvPr>
            <p:ph idx="1"/>
          </p:nvPr>
        </p:nvSpPr>
        <p:spPr>
          <a:xfrm>
            <a:off x="1576388" y="2247900"/>
            <a:ext cx="7567612" cy="3840163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Een </a:t>
            </a:r>
            <a:r>
              <a:rPr lang="nl-NL" dirty="0">
                <a:solidFill>
                  <a:schemeClr val="bg1"/>
                </a:solidFill>
              </a:rPr>
              <a:t>kleine stap voor de leiding</a:t>
            </a:r>
            <a:r>
              <a:rPr lang="nl-NL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een </a:t>
            </a:r>
            <a:r>
              <a:rPr lang="nl-NL" dirty="0">
                <a:solidFill>
                  <a:schemeClr val="bg1"/>
                </a:solidFill>
              </a:rPr>
              <a:t>grote stap voor de kapoen...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							(</a:t>
            </a:r>
            <a:r>
              <a:rPr lang="nl-NL" dirty="0">
                <a:solidFill>
                  <a:schemeClr val="bg1"/>
                </a:solidFill>
              </a:rPr>
              <a:t>en hun</a:t>
            </a:r>
            <a:r>
              <a:rPr lang="nl-NL" dirty="0" smtClean="0">
                <a:solidFill>
                  <a:schemeClr val="bg1"/>
                </a:solidFill>
              </a:rPr>
              <a:t> ouders</a:t>
            </a:r>
            <a:r>
              <a:rPr lang="nl-NL" dirty="0">
                <a:solidFill>
                  <a:schemeClr val="bg1"/>
                </a:solidFill>
              </a:rPr>
              <a:t>?)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15364" name="Tekstvak 7"/>
          <p:cNvSpPr txBox="1">
            <a:spLocks noChangeArrowheads="1"/>
          </p:cNvSpPr>
          <p:nvPr/>
        </p:nvSpPr>
        <p:spPr bwMode="auto">
          <a:xfrm>
            <a:off x="457200" y="479444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pic>
        <p:nvPicPr>
          <p:cNvPr id="6" name="Afbeelding 5" descr="LOGO SN 1.tiff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7" name="Afbeelding 6" descr="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8" y="1095190"/>
            <a:ext cx="1861034" cy="711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" y="69973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574C76"/>
                </a:solidFill>
              </a:rPr>
              <a:t>Workshops/outcome for teachers</a:t>
            </a:r>
            <a:endParaRPr lang="en-GB" sz="4400" dirty="0">
              <a:solidFill>
                <a:srgbClr val="574C76"/>
              </a:solidFill>
            </a:endParaRP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>
          <a:xfrm>
            <a:off x="868234" y="2120900"/>
            <a:ext cx="8275765" cy="3967163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45000"/>
                </a:schemeClr>
              </a:gs>
              <a:gs pos="0">
                <a:srgbClr val="2571C4">
                  <a:alpha val="59000"/>
                </a:srgbClr>
              </a:gs>
            </a:gsLst>
            <a:lin ang="18420000" scaled="0"/>
            <a:tileRect/>
          </a:gra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presentation general report of questionnaire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comparison of individual school results in relation to general report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cases and best practices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debate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expert on ASD (?)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preparation of action plan &amp; list of recommendations</a:t>
            </a:r>
            <a:endParaRPr lang="en-GB" sz="3200" dirty="0">
              <a:solidFill>
                <a:srgbClr val="95373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 dir="d"/>
      </p:transition>
    </mc:Choice>
    <mc:Fallback xmlns:mv="urn:schemas-microsoft-com:mac:vml" xmlns="">
      <p:transition spd="slow">
        <p:cover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jdelijke aanduiding voor inhoud 6"/>
          <p:cNvSpPr>
            <a:spLocks noGrp="1"/>
          </p:cNvSpPr>
          <p:nvPr>
            <p:ph idx="1"/>
          </p:nvPr>
        </p:nvSpPr>
        <p:spPr>
          <a:xfrm>
            <a:off x="1576388" y="2586038"/>
            <a:ext cx="7567612" cy="3502025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Een </a:t>
            </a:r>
            <a:r>
              <a:rPr lang="nl-NL" dirty="0">
                <a:solidFill>
                  <a:schemeClr val="bg1"/>
                </a:solidFill>
              </a:rPr>
              <a:t>kleine stap voor de leiding</a:t>
            </a:r>
            <a:r>
              <a:rPr lang="nl-NL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een </a:t>
            </a:r>
            <a:r>
              <a:rPr lang="nl-NL" dirty="0">
                <a:solidFill>
                  <a:schemeClr val="bg1"/>
                </a:solidFill>
              </a:rPr>
              <a:t>grote stap voor de kapoen...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							(</a:t>
            </a:r>
            <a:r>
              <a:rPr lang="nl-NL" dirty="0">
                <a:solidFill>
                  <a:schemeClr val="bg1"/>
                </a:solidFill>
              </a:rPr>
              <a:t>en hun</a:t>
            </a:r>
            <a:r>
              <a:rPr lang="nl-NL" dirty="0" smtClean="0">
                <a:solidFill>
                  <a:schemeClr val="bg1"/>
                </a:solidFill>
              </a:rPr>
              <a:t> ouders</a:t>
            </a:r>
            <a:r>
              <a:rPr lang="nl-NL" dirty="0">
                <a:solidFill>
                  <a:schemeClr val="bg1"/>
                </a:solidFill>
              </a:rPr>
              <a:t>?)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15364" name="Tekstvak 7"/>
          <p:cNvSpPr txBox="1">
            <a:spLocks noChangeArrowheads="1"/>
          </p:cNvSpPr>
          <p:nvPr/>
        </p:nvSpPr>
        <p:spPr bwMode="auto">
          <a:xfrm>
            <a:off x="457200" y="466744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pic>
        <p:nvPicPr>
          <p:cNvPr id="6" name="Afbeelding 5" descr="LOGO SN 1.tiff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7" name="Afbeelding 6" descr="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8" y="1095190"/>
            <a:ext cx="1861034" cy="711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" y="69973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574C76"/>
                </a:solidFill>
              </a:rPr>
              <a:t>Workshops/outcome for pupils</a:t>
            </a:r>
            <a:endParaRPr lang="en-GB" sz="4400" dirty="0">
              <a:solidFill>
                <a:srgbClr val="574C76"/>
              </a:solidFill>
            </a:endParaRP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>
          <a:xfrm>
            <a:off x="868234" y="2586038"/>
            <a:ext cx="8275765" cy="3502025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45000"/>
                </a:schemeClr>
              </a:gs>
              <a:gs pos="0">
                <a:srgbClr val="2571C4">
                  <a:alpha val="59000"/>
                </a:srgbClr>
              </a:gs>
            </a:gsLst>
            <a:lin ang="18420000" scaled="0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nl-NL" sz="3200" dirty="0">
                <a:solidFill>
                  <a:srgbClr val="953735"/>
                </a:solidFill>
              </a:rPr>
              <a:t>information on SN &gt; game </a:t>
            </a:r>
            <a:r>
              <a:rPr lang="nl-NL" sz="3200" dirty="0" err="1">
                <a:solidFill>
                  <a:srgbClr val="953735"/>
                </a:solidFill>
              </a:rPr>
              <a:t>method</a:t>
            </a:r>
            <a:endParaRPr lang="nl-NL" sz="3200" dirty="0">
              <a:solidFill>
                <a:srgbClr val="953735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nl-NL" sz="3200" dirty="0" err="1">
                <a:solidFill>
                  <a:srgbClr val="953735"/>
                </a:solidFill>
              </a:rPr>
              <a:t>debate</a:t>
            </a:r>
            <a:r>
              <a:rPr lang="nl-NL" sz="3200" dirty="0">
                <a:solidFill>
                  <a:srgbClr val="953735"/>
                </a:solidFill>
              </a:rPr>
              <a:t> on peer support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nl-NL" sz="3200" dirty="0">
                <a:solidFill>
                  <a:srgbClr val="953735"/>
                </a:solidFill>
              </a:rPr>
              <a:t>action plan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nl-NL" sz="3200" dirty="0" err="1">
                <a:solidFill>
                  <a:srgbClr val="953735"/>
                </a:solidFill>
              </a:rPr>
              <a:t>writing</a:t>
            </a:r>
            <a:r>
              <a:rPr lang="nl-NL" sz="3200" dirty="0">
                <a:solidFill>
                  <a:srgbClr val="953735"/>
                </a:solidFill>
              </a:rPr>
              <a:t> a letter </a:t>
            </a:r>
            <a:r>
              <a:rPr lang="nl-NL" sz="3200" dirty="0" err="1">
                <a:solidFill>
                  <a:srgbClr val="953735"/>
                </a:solidFill>
              </a:rPr>
              <a:t>to</a:t>
            </a:r>
            <a:r>
              <a:rPr lang="nl-NL" sz="3200" dirty="0">
                <a:solidFill>
                  <a:srgbClr val="953735"/>
                </a:solidFill>
              </a:rPr>
              <a:t> the EC </a:t>
            </a:r>
            <a:r>
              <a:rPr lang="nl-NL" sz="3200" dirty="0" err="1">
                <a:solidFill>
                  <a:srgbClr val="953735"/>
                </a:solidFill>
              </a:rPr>
              <a:t>with</a:t>
            </a:r>
            <a:r>
              <a:rPr lang="nl-NL" sz="3200" dirty="0">
                <a:solidFill>
                  <a:srgbClr val="953735"/>
                </a:solidFill>
              </a:rPr>
              <a:t> </a:t>
            </a:r>
            <a:r>
              <a:rPr lang="nl-NL" sz="3200" dirty="0" err="1">
                <a:solidFill>
                  <a:srgbClr val="953735"/>
                </a:solidFill>
              </a:rPr>
              <a:t>recommendations</a:t>
            </a:r>
            <a:endParaRPr lang="nl-NL" sz="3200" dirty="0">
              <a:solidFill>
                <a:srgbClr val="953735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nl-NL" sz="3200" dirty="0" err="1">
                <a:solidFill>
                  <a:srgbClr val="953735"/>
                </a:solidFill>
              </a:rPr>
              <a:t>presentation</a:t>
            </a:r>
            <a:r>
              <a:rPr lang="nl-NL" sz="3200" dirty="0">
                <a:solidFill>
                  <a:srgbClr val="953735"/>
                </a:solidFill>
              </a:rPr>
              <a:t> (</a:t>
            </a:r>
            <a:r>
              <a:rPr lang="nl-NL" sz="3200" dirty="0" err="1">
                <a:solidFill>
                  <a:srgbClr val="953735"/>
                </a:solidFill>
              </a:rPr>
              <a:t>ppt</a:t>
            </a:r>
            <a:r>
              <a:rPr lang="nl-NL" sz="3200" dirty="0">
                <a:solidFill>
                  <a:srgbClr val="953735"/>
                </a:solidFill>
              </a:rPr>
              <a:t>) </a:t>
            </a:r>
            <a:r>
              <a:rPr lang="nl-NL" sz="3200" dirty="0" err="1">
                <a:solidFill>
                  <a:srgbClr val="953735"/>
                </a:solidFill>
              </a:rPr>
              <a:t>for</a:t>
            </a:r>
            <a:r>
              <a:rPr lang="nl-NL" sz="3200" dirty="0">
                <a:solidFill>
                  <a:srgbClr val="953735"/>
                </a:solidFill>
              </a:rPr>
              <a:t> </a:t>
            </a:r>
            <a:r>
              <a:rPr lang="nl-NL" sz="3200" dirty="0" err="1">
                <a:solidFill>
                  <a:srgbClr val="953735"/>
                </a:solidFill>
              </a:rPr>
              <a:t>teachers</a:t>
            </a:r>
            <a:endParaRPr lang="nl-NL" sz="3200" dirty="0">
              <a:solidFill>
                <a:srgbClr val="953735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GB" sz="32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1015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 dir="d"/>
      </p:transition>
    </mc:Choice>
    <mc:Fallback xmlns:mv="urn:schemas-microsoft-com:mac:vml" xmlns="">
      <p:transition spd="slow">
        <p:cover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jdelijke aanduiding voor inhoud 6"/>
          <p:cNvSpPr>
            <a:spLocks noGrp="1"/>
          </p:cNvSpPr>
          <p:nvPr>
            <p:ph idx="1"/>
          </p:nvPr>
        </p:nvSpPr>
        <p:spPr>
          <a:xfrm>
            <a:off x="1576388" y="2586038"/>
            <a:ext cx="7567612" cy="3502025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Een </a:t>
            </a:r>
            <a:r>
              <a:rPr lang="nl-NL" dirty="0">
                <a:solidFill>
                  <a:schemeClr val="bg1"/>
                </a:solidFill>
              </a:rPr>
              <a:t>kleine stap voor de leiding</a:t>
            </a:r>
            <a:r>
              <a:rPr lang="nl-NL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een </a:t>
            </a:r>
            <a:r>
              <a:rPr lang="nl-NL" dirty="0">
                <a:solidFill>
                  <a:schemeClr val="bg1"/>
                </a:solidFill>
              </a:rPr>
              <a:t>grote stap voor de kapoen...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nl-NL" dirty="0" smtClean="0">
                <a:solidFill>
                  <a:schemeClr val="bg1"/>
                </a:solidFill>
              </a:rPr>
              <a:t>										(</a:t>
            </a:r>
            <a:r>
              <a:rPr lang="nl-NL" dirty="0">
                <a:solidFill>
                  <a:schemeClr val="bg1"/>
                </a:solidFill>
              </a:rPr>
              <a:t>en hun</a:t>
            </a:r>
            <a:r>
              <a:rPr lang="nl-NL" dirty="0" smtClean="0">
                <a:solidFill>
                  <a:schemeClr val="bg1"/>
                </a:solidFill>
              </a:rPr>
              <a:t> ouders</a:t>
            </a:r>
            <a:r>
              <a:rPr lang="nl-NL" dirty="0">
                <a:solidFill>
                  <a:schemeClr val="bg1"/>
                </a:solidFill>
              </a:rPr>
              <a:t>?)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15364" name="Tekstvak 7"/>
          <p:cNvSpPr txBox="1">
            <a:spLocks noChangeArrowheads="1"/>
          </p:cNvSpPr>
          <p:nvPr/>
        </p:nvSpPr>
        <p:spPr bwMode="auto">
          <a:xfrm>
            <a:off x="457200" y="479444"/>
            <a:ext cx="8229600" cy="1327131"/>
          </a:xfrm>
          <a:prstGeom prst="rect">
            <a:avLst/>
          </a:prstGeom>
          <a:gradFill flip="none" rotWithShape="1">
            <a:gsLst>
              <a:gs pos="59000">
                <a:srgbClr val="8FD065"/>
              </a:gs>
              <a:gs pos="100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nl-NL" dirty="0">
              <a:latin typeface="Calibri" pitchFamily="-65" charset="0"/>
            </a:endParaRPr>
          </a:p>
        </p:txBody>
      </p:sp>
      <p:pic>
        <p:nvPicPr>
          <p:cNvPr id="6" name="Afbeelding 5" descr="LOGO SN 1.tiff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7205051" y="6227430"/>
            <a:ext cx="1658717" cy="469448"/>
          </a:xfrm>
          <a:prstGeom prst="rect">
            <a:avLst/>
          </a:prstGeom>
        </p:spPr>
      </p:pic>
      <p:pic>
        <p:nvPicPr>
          <p:cNvPr id="7" name="Afbeelding 6" descr="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8" y="1095190"/>
            <a:ext cx="1861034" cy="711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" y="69973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574C76"/>
                </a:solidFill>
              </a:rPr>
              <a:t>Practical matters</a:t>
            </a:r>
            <a:endParaRPr lang="en-GB" sz="5400" dirty="0">
              <a:solidFill>
                <a:srgbClr val="574C76"/>
              </a:solidFill>
            </a:endParaRP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>
          <a:xfrm>
            <a:off x="457200" y="2586038"/>
            <a:ext cx="8686799" cy="3502025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45000"/>
                </a:schemeClr>
              </a:gs>
              <a:gs pos="0">
                <a:srgbClr val="2571C4">
                  <a:alpha val="59000"/>
                </a:srgbClr>
              </a:gs>
            </a:gsLst>
            <a:lin ang="18420000" scaled="0"/>
            <a:tileRect/>
          </a:gradFill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3 nights in hotel accommodation all in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Location: </a:t>
            </a:r>
            <a:r>
              <a:rPr lang="en-GB" sz="3200" dirty="0" err="1" smtClean="0">
                <a:solidFill>
                  <a:srgbClr val="953735"/>
                </a:solidFill>
              </a:rPr>
              <a:t>Nieuwpoort</a:t>
            </a:r>
            <a:endParaRPr lang="en-GB" sz="3200" dirty="0" smtClean="0">
              <a:solidFill>
                <a:srgbClr val="953735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000" dirty="0" smtClean="0">
                <a:solidFill>
                  <a:srgbClr val="953735"/>
                </a:solidFill>
              </a:rPr>
              <a:t>130 km from Brussels airport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000" dirty="0" smtClean="0">
                <a:solidFill>
                  <a:srgbClr val="953735"/>
                </a:solidFill>
              </a:rPr>
              <a:t>110 km from </a:t>
            </a:r>
            <a:r>
              <a:rPr lang="en-GB" sz="2000" dirty="0" err="1" smtClean="0">
                <a:solidFill>
                  <a:srgbClr val="953735"/>
                </a:solidFill>
              </a:rPr>
              <a:t>Dendermonde</a:t>
            </a:r>
            <a:endParaRPr lang="en-GB" sz="2800" dirty="0" smtClean="0">
              <a:solidFill>
                <a:srgbClr val="953735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Budget: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€ 190 for pupils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GB" sz="2800" dirty="0" smtClean="0">
                <a:solidFill>
                  <a:srgbClr val="953735"/>
                </a:solidFill>
              </a:rPr>
              <a:t>€ 250 for teachers </a:t>
            </a:r>
            <a:r>
              <a:rPr lang="en-GB" sz="2800" dirty="0">
                <a:solidFill>
                  <a:srgbClr val="953735"/>
                </a:solidFill>
              </a:rPr>
              <a:t>or </a:t>
            </a:r>
            <a:r>
              <a:rPr lang="en-GB" sz="2800" dirty="0" smtClean="0">
                <a:solidFill>
                  <a:srgbClr val="953735"/>
                </a:solidFill>
              </a:rPr>
              <a:t>€ 220	</a:t>
            </a:r>
          </a:p>
          <a:p>
            <a:pPr lvl="1">
              <a:spcBef>
                <a:spcPct val="20000"/>
              </a:spcBef>
            </a:pPr>
            <a:r>
              <a:rPr lang="en-GB" sz="2800" dirty="0" smtClean="0">
                <a:solidFill>
                  <a:srgbClr val="953735"/>
                </a:solidFill>
              </a:rPr>
              <a:t>for shared apartments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GB" sz="3200" dirty="0" smtClean="0">
                <a:solidFill>
                  <a:srgbClr val="953735"/>
                </a:solidFill>
              </a:rPr>
              <a:t>Working language: Eng</a:t>
            </a:r>
            <a:endParaRPr lang="en-GB" sz="3200" dirty="0">
              <a:solidFill>
                <a:srgbClr val="953735"/>
              </a:solidFill>
            </a:endParaRPr>
          </a:p>
        </p:txBody>
      </p:sp>
      <p:grpSp>
        <p:nvGrpSpPr>
          <p:cNvPr id="17" name="Groeperen 16"/>
          <p:cNvGrpSpPr/>
          <p:nvPr/>
        </p:nvGrpSpPr>
        <p:grpSpPr>
          <a:xfrm>
            <a:off x="4910214" y="3159790"/>
            <a:ext cx="3887177" cy="2928273"/>
            <a:chOff x="4588473" y="2432276"/>
            <a:chExt cx="4098327" cy="3278874"/>
          </a:xfrm>
        </p:grpSpPr>
        <p:pic>
          <p:nvPicPr>
            <p:cNvPr id="18" name="Afbeelding 17" descr="belgie-blanke-kaart-t1704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846" y="2432276"/>
              <a:ext cx="3940954" cy="3278874"/>
            </a:xfrm>
            <a:prstGeom prst="rect">
              <a:avLst/>
            </a:prstGeom>
          </p:spPr>
        </p:pic>
        <p:sp>
          <p:nvSpPr>
            <p:cNvPr id="19" name="Ovaal 18"/>
            <p:cNvSpPr/>
            <p:nvPr/>
          </p:nvSpPr>
          <p:spPr>
            <a:xfrm>
              <a:off x="5199471" y="3187120"/>
              <a:ext cx="83862" cy="95854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al 19"/>
            <p:cNvSpPr/>
            <p:nvPr/>
          </p:nvSpPr>
          <p:spPr>
            <a:xfrm>
              <a:off x="6238416" y="3435374"/>
              <a:ext cx="83862" cy="95854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1" name="Afbeelding 20" descr="vliegtuig-silhouet-illustraties_423833.jp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47530">
              <a:off x="6457408" y="3531228"/>
              <a:ext cx="396187" cy="319608"/>
            </a:xfrm>
            <a:prstGeom prst="rect">
              <a:avLst/>
            </a:prstGeom>
          </p:spPr>
        </p:pic>
        <p:pic>
          <p:nvPicPr>
            <p:cNvPr id="22" name="Afbeelding 21" descr="autobus.tiff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459" y="3282974"/>
              <a:ext cx="533736" cy="277132"/>
            </a:xfrm>
            <a:prstGeom prst="rect">
              <a:avLst/>
            </a:prstGeom>
          </p:spPr>
        </p:pic>
        <p:cxnSp>
          <p:nvCxnSpPr>
            <p:cNvPr id="23" name="Rechte verbindingslijn met pijl 22"/>
            <p:cNvCxnSpPr/>
            <p:nvPr/>
          </p:nvCxnSpPr>
          <p:spPr>
            <a:xfrm>
              <a:off x="4588473" y="2683891"/>
              <a:ext cx="610998" cy="503229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 dir="d"/>
      </p:transition>
    </mc:Choice>
    <mc:Fallback xmlns:mv="urn:schemas-microsoft-com:mac:vml" xmlns="">
      <p:transition spd="slow">
        <p:cover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387</Words>
  <Application>Microsoft Macintosh PowerPoint</Application>
  <PresentationFormat>Diavoorstelling (4:3)</PresentationFormat>
  <Paragraphs>103</Paragraphs>
  <Slides>11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Office-thema</vt:lpstr>
      <vt:lpstr>Special needs conference ethos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needs conference ethos</dc:title>
  <dc:creator>thomas vanhulle</dc:creator>
  <cp:lastModifiedBy>Hans Vanhulle</cp:lastModifiedBy>
  <cp:revision>9</cp:revision>
  <dcterms:created xsi:type="dcterms:W3CDTF">2012-05-06T12:42:48Z</dcterms:created>
  <dcterms:modified xsi:type="dcterms:W3CDTF">2012-05-11T05:08:51Z</dcterms:modified>
</cp:coreProperties>
</file>