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70" r:id="rId4"/>
    <p:sldId id="269" r:id="rId5"/>
    <p:sldId id="271" r:id="rId6"/>
    <p:sldId id="272" r:id="rId7"/>
    <p:sldId id="260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A362"/>
    <a:srgbClr val="F79646"/>
    <a:srgbClr val="9DD77D"/>
    <a:srgbClr val="EFEFEF"/>
    <a:srgbClr val="953735"/>
    <a:srgbClr val="95549E"/>
    <a:srgbClr val="FB6E87"/>
    <a:srgbClr val="574C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680" y="1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Klik om de 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00E50-C8F7-C742-B57F-FD206B90BA13}" type="datetimeFigureOut">
              <a:rPr lang="nl-NL" smtClean="0"/>
              <a:t>10/05/12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C045-65E5-A745-B372-889EE655701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00E50-C8F7-C742-B57F-FD206B90BA13}" type="datetimeFigureOut">
              <a:rPr lang="nl-NL" smtClean="0"/>
              <a:t>10/05/12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C045-65E5-A745-B372-889EE655701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00E50-C8F7-C742-B57F-FD206B90BA13}" type="datetimeFigureOut">
              <a:rPr lang="nl-NL" smtClean="0"/>
              <a:t>10/05/12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C045-65E5-A745-B372-889EE655701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00E50-C8F7-C742-B57F-FD206B90BA13}" type="datetimeFigureOut">
              <a:rPr lang="nl-NL" smtClean="0"/>
              <a:t>10/05/12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C045-65E5-A745-B372-889EE655701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00E50-C8F7-C742-B57F-FD206B90BA13}" type="datetimeFigureOut">
              <a:rPr lang="nl-NL" smtClean="0"/>
              <a:t>10/05/12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C045-65E5-A745-B372-889EE655701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00E50-C8F7-C742-B57F-FD206B90BA13}" type="datetimeFigureOut">
              <a:rPr lang="nl-NL" smtClean="0"/>
              <a:t>10/05/12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C045-65E5-A745-B372-889EE655701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00E50-C8F7-C742-B57F-FD206B90BA13}" type="datetimeFigureOut">
              <a:rPr lang="nl-NL" smtClean="0"/>
              <a:t>10/05/12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C045-65E5-A745-B372-889EE655701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00E50-C8F7-C742-B57F-FD206B90BA13}" type="datetimeFigureOut">
              <a:rPr lang="nl-NL" smtClean="0"/>
              <a:t>10/05/12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C045-65E5-A745-B372-889EE655701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00E50-C8F7-C742-B57F-FD206B90BA13}" type="datetimeFigureOut">
              <a:rPr lang="nl-NL" smtClean="0"/>
              <a:t>10/05/12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C045-65E5-A745-B372-889EE655701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00E50-C8F7-C742-B57F-FD206B90BA13}" type="datetimeFigureOut">
              <a:rPr lang="nl-NL" smtClean="0"/>
              <a:t>10/05/12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C045-65E5-A745-B372-889EE655701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00E50-C8F7-C742-B57F-FD206B90BA13}" type="datetimeFigureOut">
              <a:rPr lang="nl-NL" smtClean="0"/>
              <a:t>10/05/12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8C045-65E5-A745-B372-889EE655701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00E50-C8F7-C742-B57F-FD206B90BA13}" type="datetimeFigureOut">
              <a:rPr lang="nl-NL" smtClean="0"/>
              <a:t>10/05/12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8C045-65E5-A745-B372-889EE655701C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Relationship Id="rId3" Type="http://schemas.openxmlformats.org/officeDocument/2006/relationships/image" Target="../media/image2.tif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Relationship Id="rId3" Type="http://schemas.openxmlformats.org/officeDocument/2006/relationships/image" Target="../media/image3.tif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Relationship Id="rId3" Type="http://schemas.openxmlformats.org/officeDocument/2006/relationships/image" Target="../media/image4.tif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Relationship Id="rId3" Type="http://schemas.openxmlformats.org/officeDocument/2006/relationships/image" Target="../media/image5.tif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Relationship Id="rId3" Type="http://schemas.openxmlformats.org/officeDocument/2006/relationships/image" Target="../media/image6.tif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Relationship Id="rId3" Type="http://schemas.openxmlformats.org/officeDocument/2006/relationships/image" Target="../media/image7.tif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7"/>
          <p:cNvSpPr txBox="1">
            <a:spLocks noChangeArrowheads="1"/>
          </p:cNvSpPr>
          <p:nvPr/>
        </p:nvSpPr>
        <p:spPr bwMode="auto">
          <a:xfrm>
            <a:off x="265113" y="4406900"/>
            <a:ext cx="8229600" cy="1327131"/>
          </a:xfrm>
          <a:prstGeom prst="rect">
            <a:avLst/>
          </a:prstGeom>
          <a:gradFill flip="none" rotWithShape="1">
            <a:gsLst>
              <a:gs pos="59000">
                <a:srgbClr val="8FD065"/>
              </a:gs>
              <a:gs pos="100000">
                <a:srgbClr val="FFFFFF"/>
              </a:gs>
            </a:gsLst>
            <a:path path="rect">
              <a:fillToRect t="100000" r="100000"/>
            </a:path>
            <a:tileRect l="-100000" b="-100000"/>
          </a:gra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endParaRPr lang="nl-NL" dirty="0">
              <a:latin typeface="Calibri" pitchFamily="-65" charset="0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574C76"/>
                </a:solidFill>
              </a:rPr>
              <a:t>ethos project: Progress</a:t>
            </a:r>
            <a:endParaRPr lang="en-GB" dirty="0">
              <a:solidFill>
                <a:srgbClr val="574C76"/>
              </a:solidFill>
            </a:endParaRP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Follow-up &amp; feedback end of </a:t>
            </a:r>
            <a:r>
              <a:rPr lang="nl-NL" dirty="0" err="1" smtClean="0"/>
              <a:t>year</a:t>
            </a:r>
            <a:r>
              <a:rPr lang="nl-NL" dirty="0" smtClean="0"/>
              <a:t> 1</a:t>
            </a:r>
            <a:endParaRPr lang="nl-NL" dirty="0"/>
          </a:p>
        </p:txBody>
      </p:sp>
      <p:pic>
        <p:nvPicPr>
          <p:cNvPr id="6" name="Afbeelding 5" descr="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8915" y="612590"/>
            <a:ext cx="2816227" cy="1076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741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ijdelijke aanduiding voor inhoud 6"/>
          <p:cNvSpPr>
            <a:spLocks noGrp="1"/>
          </p:cNvSpPr>
          <p:nvPr>
            <p:ph idx="1"/>
          </p:nvPr>
        </p:nvSpPr>
        <p:spPr>
          <a:xfrm>
            <a:off x="1576388" y="2586038"/>
            <a:ext cx="7567612" cy="3502025"/>
          </a:xfrm>
          <a:solidFill>
            <a:schemeClr val="bg1">
              <a:alpha val="45000"/>
            </a:schemeClr>
          </a:solidFill>
        </p:spPr>
        <p:txBody>
          <a:bodyPr/>
          <a:lstStyle/>
          <a:p>
            <a:endParaRPr lang="nl-NL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nl-NL" dirty="0" smtClean="0">
                <a:solidFill>
                  <a:schemeClr val="bg1"/>
                </a:solidFill>
              </a:rPr>
              <a:t>Een </a:t>
            </a:r>
            <a:r>
              <a:rPr lang="nl-NL" dirty="0">
                <a:solidFill>
                  <a:schemeClr val="bg1"/>
                </a:solidFill>
              </a:rPr>
              <a:t>kleine stap voor de leiding</a:t>
            </a:r>
            <a:r>
              <a:rPr lang="nl-NL" dirty="0" smtClean="0">
                <a:solidFill>
                  <a:schemeClr val="bg1"/>
                </a:solidFill>
              </a:rPr>
              <a:t>,</a:t>
            </a:r>
          </a:p>
          <a:p>
            <a:pPr>
              <a:buNone/>
            </a:pPr>
            <a:r>
              <a:rPr lang="nl-NL" dirty="0" smtClean="0">
                <a:solidFill>
                  <a:schemeClr val="bg1"/>
                </a:solidFill>
              </a:rPr>
              <a:t>			een </a:t>
            </a:r>
            <a:r>
              <a:rPr lang="nl-NL" dirty="0">
                <a:solidFill>
                  <a:schemeClr val="bg1"/>
                </a:solidFill>
              </a:rPr>
              <a:t>grote stap voor de kapoen...</a:t>
            </a:r>
            <a:r>
              <a:rPr lang="nl-NL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nl-NL" dirty="0" smtClean="0">
                <a:solidFill>
                  <a:schemeClr val="bg1"/>
                </a:solidFill>
              </a:rPr>
              <a:t>										(</a:t>
            </a:r>
            <a:r>
              <a:rPr lang="nl-NL" dirty="0">
                <a:solidFill>
                  <a:schemeClr val="bg1"/>
                </a:solidFill>
              </a:rPr>
              <a:t>en hun</a:t>
            </a:r>
            <a:r>
              <a:rPr lang="nl-NL" dirty="0" smtClean="0">
                <a:solidFill>
                  <a:schemeClr val="bg1"/>
                </a:solidFill>
              </a:rPr>
              <a:t> ouders</a:t>
            </a:r>
            <a:r>
              <a:rPr lang="nl-NL" dirty="0">
                <a:solidFill>
                  <a:schemeClr val="bg1"/>
                </a:solidFill>
              </a:rPr>
              <a:t>?)</a:t>
            </a:r>
          </a:p>
          <a:p>
            <a:endParaRPr lang="nl-NL" b="1" dirty="0" smtClean="0">
              <a:solidFill>
                <a:schemeClr val="bg1"/>
              </a:solidFill>
            </a:endParaRPr>
          </a:p>
        </p:txBody>
      </p:sp>
      <p:sp>
        <p:nvSpPr>
          <p:cNvPr id="15364" name="Tekstvak 7"/>
          <p:cNvSpPr txBox="1">
            <a:spLocks noChangeArrowheads="1"/>
          </p:cNvSpPr>
          <p:nvPr/>
        </p:nvSpPr>
        <p:spPr bwMode="auto">
          <a:xfrm>
            <a:off x="457200" y="479444"/>
            <a:ext cx="8229600" cy="1327131"/>
          </a:xfrm>
          <a:prstGeom prst="rect">
            <a:avLst/>
          </a:prstGeom>
          <a:gradFill flip="none" rotWithShape="1">
            <a:gsLst>
              <a:gs pos="59000">
                <a:srgbClr val="8FD065"/>
              </a:gs>
              <a:gs pos="100000">
                <a:srgbClr val="FFFFFF"/>
              </a:gs>
            </a:gsLst>
            <a:path path="rect">
              <a:fillToRect t="100000" r="100000"/>
            </a:path>
            <a:tileRect l="-100000" b="-100000"/>
          </a:gra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endParaRPr lang="nl-NL" dirty="0">
              <a:latin typeface="Calibri" pitchFamily="-65" charset="0"/>
            </a:endParaRPr>
          </a:p>
        </p:txBody>
      </p:sp>
      <p:pic>
        <p:nvPicPr>
          <p:cNvPr id="7" name="Afbeelding 6" descr="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808" y="1095190"/>
            <a:ext cx="1861034" cy="711385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634168" y="69973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 smtClean="0">
                <a:solidFill>
                  <a:srgbClr val="574C76"/>
                </a:solidFill>
              </a:rPr>
              <a:t>Comenius progress report</a:t>
            </a:r>
            <a:endParaRPr lang="en-GB" sz="4800" dirty="0">
              <a:solidFill>
                <a:srgbClr val="574C76"/>
              </a:solidFill>
            </a:endParaRPr>
          </a:p>
        </p:txBody>
      </p:sp>
      <p:sp>
        <p:nvSpPr>
          <p:cNvPr id="8" name="Tijdelijke aanduiding voor inhoud 6"/>
          <p:cNvSpPr txBox="1">
            <a:spLocks/>
          </p:cNvSpPr>
          <p:nvPr/>
        </p:nvSpPr>
        <p:spPr>
          <a:xfrm>
            <a:off x="868234" y="2586038"/>
            <a:ext cx="8275765" cy="3502025"/>
          </a:xfrm>
          <a:prstGeom prst="rect">
            <a:avLst/>
          </a:prstGeom>
          <a:gradFill flip="none" rotWithShape="1">
            <a:gsLst>
              <a:gs pos="46000">
                <a:schemeClr val="bg1">
                  <a:alpha val="45000"/>
                </a:schemeClr>
              </a:gs>
              <a:gs pos="0">
                <a:srgbClr val="2571C4">
                  <a:alpha val="59000"/>
                </a:srgbClr>
              </a:gs>
            </a:gsLst>
            <a:lin ang="18420000" scaled="0"/>
            <a:tileRect/>
          </a:gradFill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GB" sz="3200" dirty="0" smtClean="0">
                <a:solidFill>
                  <a:srgbClr val="953735"/>
                </a:solidFill>
              </a:rPr>
              <a:t>Document: online  </a:t>
            </a: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GB" sz="3200" dirty="0" smtClean="0">
                <a:solidFill>
                  <a:srgbClr val="953735"/>
                </a:solidFill>
              </a:rPr>
              <a:t>deadline: </a:t>
            </a:r>
            <a:r>
              <a:rPr lang="en-GB" sz="3200" b="1" dirty="0" smtClean="0">
                <a:solidFill>
                  <a:srgbClr val="953735"/>
                </a:solidFill>
              </a:rPr>
              <a:t>June 30</a:t>
            </a:r>
            <a:r>
              <a:rPr lang="en-GB" sz="3200" dirty="0" smtClean="0">
                <a:solidFill>
                  <a:srgbClr val="953735"/>
                </a:solidFill>
              </a:rPr>
              <a:t>th</a:t>
            </a: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GB" sz="3200" dirty="0" smtClean="0">
                <a:solidFill>
                  <a:srgbClr val="953735"/>
                </a:solidFill>
              </a:rPr>
              <a:t>common part (“answers for the partnership as a whole”): will be sent by SC in return for filled in questionnaire (June 10</a:t>
            </a:r>
            <a:r>
              <a:rPr lang="en-GB" sz="3200" baseline="30000" dirty="0" smtClean="0">
                <a:solidFill>
                  <a:srgbClr val="953735"/>
                </a:solidFill>
              </a:rPr>
              <a:t>th</a:t>
            </a:r>
            <a:r>
              <a:rPr lang="en-GB" sz="3200" dirty="0" smtClean="0">
                <a:solidFill>
                  <a:srgbClr val="953735"/>
                </a:solidFill>
              </a:rPr>
              <a:t>)</a:t>
            </a: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GB" sz="3200" dirty="0" smtClean="0">
                <a:solidFill>
                  <a:srgbClr val="953735"/>
                </a:solidFill>
              </a:rPr>
              <a:t>school part: </a:t>
            </a:r>
          </a:p>
          <a:p>
            <a:pPr marL="800100" lvl="1" indent="-342900">
              <a:spcBef>
                <a:spcPct val="20000"/>
              </a:spcBef>
              <a:buFont typeface="Arial"/>
              <a:buChar char="•"/>
            </a:pPr>
            <a:r>
              <a:rPr lang="en-GB" sz="3200" dirty="0" smtClean="0">
                <a:solidFill>
                  <a:srgbClr val="953735"/>
                </a:solidFill>
              </a:rPr>
              <a:t>individual achievements &amp; obstacles</a:t>
            </a:r>
          </a:p>
          <a:p>
            <a:pPr marL="800100" lvl="1" indent="-342900">
              <a:spcBef>
                <a:spcPct val="20000"/>
              </a:spcBef>
              <a:buFont typeface="Arial"/>
              <a:buChar char="•"/>
            </a:pPr>
            <a:r>
              <a:rPr lang="en-GB" sz="3200" dirty="0" err="1" smtClean="0">
                <a:solidFill>
                  <a:srgbClr val="953735"/>
                </a:solidFill>
              </a:rPr>
              <a:t>mobilities</a:t>
            </a:r>
            <a:r>
              <a:rPr lang="en-GB" sz="3200" dirty="0" smtClean="0">
                <a:solidFill>
                  <a:srgbClr val="953735"/>
                </a:solidFill>
              </a:rPr>
              <a:t> (intermediate report)</a:t>
            </a:r>
            <a:endParaRPr lang="en-GB" sz="3200" dirty="0">
              <a:solidFill>
                <a:srgbClr val="953735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ijdelijke aanduiding voor inhoud 6"/>
          <p:cNvSpPr>
            <a:spLocks noGrp="1"/>
          </p:cNvSpPr>
          <p:nvPr>
            <p:ph idx="1"/>
          </p:nvPr>
        </p:nvSpPr>
        <p:spPr>
          <a:xfrm>
            <a:off x="1576388" y="2247900"/>
            <a:ext cx="7567612" cy="3840163"/>
          </a:xfrm>
          <a:solidFill>
            <a:schemeClr val="bg1">
              <a:alpha val="45000"/>
            </a:schemeClr>
          </a:solidFill>
        </p:spPr>
        <p:txBody>
          <a:bodyPr/>
          <a:lstStyle/>
          <a:p>
            <a:endParaRPr lang="nl-NL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nl-NL" dirty="0" smtClean="0">
                <a:solidFill>
                  <a:schemeClr val="bg1"/>
                </a:solidFill>
              </a:rPr>
              <a:t>Een </a:t>
            </a:r>
            <a:r>
              <a:rPr lang="nl-NL" dirty="0">
                <a:solidFill>
                  <a:schemeClr val="bg1"/>
                </a:solidFill>
              </a:rPr>
              <a:t>kleine stap voor de leiding</a:t>
            </a:r>
            <a:r>
              <a:rPr lang="nl-NL" dirty="0" smtClean="0">
                <a:solidFill>
                  <a:schemeClr val="bg1"/>
                </a:solidFill>
              </a:rPr>
              <a:t>,</a:t>
            </a:r>
          </a:p>
          <a:p>
            <a:pPr>
              <a:buNone/>
            </a:pPr>
            <a:r>
              <a:rPr lang="nl-NL" dirty="0" smtClean="0">
                <a:solidFill>
                  <a:schemeClr val="bg1"/>
                </a:solidFill>
              </a:rPr>
              <a:t>			een </a:t>
            </a:r>
            <a:r>
              <a:rPr lang="nl-NL" dirty="0">
                <a:solidFill>
                  <a:schemeClr val="bg1"/>
                </a:solidFill>
              </a:rPr>
              <a:t>grote stap voor de kapoen...</a:t>
            </a:r>
            <a:r>
              <a:rPr lang="nl-NL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nl-NL" dirty="0" smtClean="0">
                <a:solidFill>
                  <a:schemeClr val="bg1"/>
                </a:solidFill>
              </a:rPr>
              <a:t>										(</a:t>
            </a:r>
            <a:r>
              <a:rPr lang="nl-NL" dirty="0">
                <a:solidFill>
                  <a:schemeClr val="bg1"/>
                </a:solidFill>
              </a:rPr>
              <a:t>en hun</a:t>
            </a:r>
            <a:r>
              <a:rPr lang="nl-NL" dirty="0" smtClean="0">
                <a:solidFill>
                  <a:schemeClr val="bg1"/>
                </a:solidFill>
              </a:rPr>
              <a:t> ouders</a:t>
            </a:r>
            <a:r>
              <a:rPr lang="nl-NL" dirty="0">
                <a:solidFill>
                  <a:schemeClr val="bg1"/>
                </a:solidFill>
              </a:rPr>
              <a:t>?)</a:t>
            </a:r>
          </a:p>
          <a:p>
            <a:endParaRPr lang="nl-NL" b="1" dirty="0" smtClean="0">
              <a:solidFill>
                <a:schemeClr val="bg1"/>
              </a:solidFill>
            </a:endParaRPr>
          </a:p>
        </p:txBody>
      </p:sp>
      <p:sp>
        <p:nvSpPr>
          <p:cNvPr id="15364" name="Tekstvak 7"/>
          <p:cNvSpPr txBox="1">
            <a:spLocks noChangeArrowheads="1"/>
          </p:cNvSpPr>
          <p:nvPr/>
        </p:nvSpPr>
        <p:spPr bwMode="auto">
          <a:xfrm>
            <a:off x="457200" y="479444"/>
            <a:ext cx="8229600" cy="1327131"/>
          </a:xfrm>
          <a:prstGeom prst="rect">
            <a:avLst/>
          </a:prstGeom>
          <a:gradFill flip="none" rotWithShape="1">
            <a:gsLst>
              <a:gs pos="59000">
                <a:srgbClr val="8FD065"/>
              </a:gs>
              <a:gs pos="100000">
                <a:srgbClr val="FFFFFF"/>
              </a:gs>
            </a:gsLst>
            <a:path path="rect">
              <a:fillToRect t="100000" r="100000"/>
            </a:path>
            <a:tileRect l="-100000" b="-100000"/>
          </a:gra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endParaRPr lang="nl-NL" dirty="0">
              <a:latin typeface="Calibri" pitchFamily="-65" charset="0"/>
            </a:endParaRPr>
          </a:p>
        </p:txBody>
      </p:sp>
      <p:pic>
        <p:nvPicPr>
          <p:cNvPr id="7" name="Afbeelding 6" descr="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808" y="1095190"/>
            <a:ext cx="1861034" cy="711385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457200" y="69973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574C76"/>
                </a:solidFill>
              </a:rPr>
              <a:t>Work session </a:t>
            </a:r>
            <a:endParaRPr lang="en-GB" sz="4000" dirty="0">
              <a:solidFill>
                <a:srgbClr val="574C76"/>
              </a:solidFill>
            </a:endParaRPr>
          </a:p>
        </p:txBody>
      </p:sp>
      <p:sp>
        <p:nvSpPr>
          <p:cNvPr id="8" name="Tijdelijke aanduiding voor inhoud 6"/>
          <p:cNvSpPr txBox="1">
            <a:spLocks/>
          </p:cNvSpPr>
          <p:nvPr/>
        </p:nvSpPr>
        <p:spPr>
          <a:xfrm>
            <a:off x="868234" y="2120900"/>
            <a:ext cx="8275765" cy="3967163"/>
          </a:xfrm>
          <a:prstGeom prst="rect">
            <a:avLst/>
          </a:prstGeom>
          <a:gradFill flip="none" rotWithShape="1">
            <a:gsLst>
              <a:gs pos="46000">
                <a:schemeClr val="bg1">
                  <a:alpha val="45000"/>
                </a:schemeClr>
              </a:gs>
              <a:gs pos="0">
                <a:srgbClr val="2571C4">
                  <a:alpha val="59000"/>
                </a:srgbClr>
              </a:gs>
            </a:gsLst>
            <a:lin ang="18420000" scaled="0"/>
            <a:tileRect/>
          </a:gradFill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>
              <a:spcBef>
                <a:spcPct val="20000"/>
              </a:spcBef>
            </a:pPr>
            <a:r>
              <a:rPr lang="en-GB" sz="3600" dirty="0">
                <a:solidFill>
                  <a:srgbClr val="574C76"/>
                </a:solidFill>
              </a:rPr>
              <a:t>Q-doc: follow-up activity </a:t>
            </a:r>
            <a:r>
              <a:rPr lang="en-GB" sz="3600" dirty="0" smtClean="0">
                <a:solidFill>
                  <a:srgbClr val="574C76"/>
                </a:solidFill>
              </a:rPr>
              <a:t>programme</a:t>
            </a:r>
            <a:endParaRPr lang="en-GB" sz="3600" dirty="0" smtClean="0">
              <a:solidFill>
                <a:srgbClr val="953735"/>
              </a:solidFill>
            </a:endParaRPr>
          </a:p>
          <a:p>
            <a:pPr marL="457200" lvl="0" indent="-457200">
              <a:spcBef>
                <a:spcPct val="20000"/>
              </a:spcBef>
              <a:buFont typeface="Arial"/>
              <a:buChar char="•"/>
            </a:pPr>
            <a:r>
              <a:rPr lang="en-GB" sz="3200" dirty="0" smtClean="0">
                <a:solidFill>
                  <a:srgbClr val="953735"/>
                </a:solidFill>
              </a:rPr>
              <a:t>Document in conference file:</a:t>
            </a:r>
            <a:r>
              <a:rPr lang="en-GB" sz="3200" dirty="0">
                <a:solidFill>
                  <a:srgbClr val="953735"/>
                </a:solidFill>
              </a:rPr>
              <a:t> </a:t>
            </a:r>
            <a:r>
              <a:rPr lang="en-GB" sz="3200" dirty="0" smtClean="0">
                <a:solidFill>
                  <a:srgbClr val="953735"/>
                </a:solidFill>
              </a:rPr>
              <a:t>activities programmed in the application</a:t>
            </a:r>
          </a:p>
          <a:p>
            <a:pPr marL="457200" lvl="0" indent="-457200">
              <a:spcBef>
                <a:spcPct val="20000"/>
              </a:spcBef>
              <a:buFont typeface="Arial"/>
              <a:buChar char="•"/>
            </a:pPr>
            <a:r>
              <a:rPr lang="en-GB" sz="3200" dirty="0" smtClean="0">
                <a:solidFill>
                  <a:srgbClr val="953735"/>
                </a:solidFill>
              </a:rPr>
              <a:t>task: </a:t>
            </a:r>
          </a:p>
          <a:p>
            <a:pPr marL="914400" lvl="1" indent="-457200">
              <a:spcBef>
                <a:spcPct val="20000"/>
              </a:spcBef>
              <a:buFont typeface="Arial"/>
              <a:buChar char="•"/>
            </a:pPr>
            <a:r>
              <a:rPr lang="en-GB" sz="3200" dirty="0" smtClean="0">
                <a:solidFill>
                  <a:srgbClr val="953735"/>
                </a:solidFill>
              </a:rPr>
              <a:t>school teams fill in the document (check with partner schools)</a:t>
            </a:r>
          </a:p>
          <a:p>
            <a:pPr marL="914400" lvl="1" indent="-457200">
              <a:spcBef>
                <a:spcPct val="20000"/>
              </a:spcBef>
              <a:buFont typeface="Arial"/>
              <a:buChar char="•"/>
            </a:pPr>
            <a:r>
              <a:rPr lang="en-GB" sz="3200" dirty="0" smtClean="0">
                <a:solidFill>
                  <a:srgbClr val="953735"/>
                </a:solidFill>
              </a:rPr>
              <a:t>1 completed document &gt; Hans (put the name of your school on top)</a:t>
            </a:r>
          </a:p>
          <a:p>
            <a:pPr marL="457200" lvl="0" indent="-457200">
              <a:spcBef>
                <a:spcPct val="20000"/>
              </a:spcBef>
              <a:buFont typeface="Arial"/>
              <a:buChar char="•"/>
            </a:pPr>
            <a:endParaRPr lang="en-GB" sz="3200" dirty="0" smtClean="0">
              <a:solidFill>
                <a:srgbClr val="953735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ijdelijke aanduiding voor inhoud 6"/>
          <p:cNvSpPr>
            <a:spLocks noGrp="1"/>
          </p:cNvSpPr>
          <p:nvPr>
            <p:ph idx="1"/>
          </p:nvPr>
        </p:nvSpPr>
        <p:spPr>
          <a:xfrm>
            <a:off x="1576388" y="2247900"/>
            <a:ext cx="7567612" cy="3840163"/>
          </a:xfrm>
          <a:solidFill>
            <a:schemeClr val="bg1">
              <a:alpha val="45000"/>
            </a:schemeClr>
          </a:solidFill>
        </p:spPr>
        <p:txBody>
          <a:bodyPr/>
          <a:lstStyle/>
          <a:p>
            <a:endParaRPr lang="nl-NL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nl-NL" dirty="0" smtClean="0">
                <a:solidFill>
                  <a:schemeClr val="bg1"/>
                </a:solidFill>
              </a:rPr>
              <a:t>Een </a:t>
            </a:r>
            <a:r>
              <a:rPr lang="nl-NL" dirty="0">
                <a:solidFill>
                  <a:schemeClr val="bg1"/>
                </a:solidFill>
              </a:rPr>
              <a:t>kleine stap voor de leiding</a:t>
            </a:r>
            <a:r>
              <a:rPr lang="nl-NL" dirty="0" smtClean="0">
                <a:solidFill>
                  <a:schemeClr val="bg1"/>
                </a:solidFill>
              </a:rPr>
              <a:t>,</a:t>
            </a:r>
          </a:p>
          <a:p>
            <a:pPr>
              <a:buNone/>
            </a:pPr>
            <a:r>
              <a:rPr lang="nl-NL" dirty="0" smtClean="0">
                <a:solidFill>
                  <a:schemeClr val="bg1"/>
                </a:solidFill>
              </a:rPr>
              <a:t>			een </a:t>
            </a:r>
            <a:r>
              <a:rPr lang="nl-NL" dirty="0">
                <a:solidFill>
                  <a:schemeClr val="bg1"/>
                </a:solidFill>
              </a:rPr>
              <a:t>grote stap voor de kapoen...</a:t>
            </a:r>
            <a:r>
              <a:rPr lang="nl-NL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nl-NL" dirty="0" smtClean="0">
                <a:solidFill>
                  <a:schemeClr val="bg1"/>
                </a:solidFill>
              </a:rPr>
              <a:t>										(</a:t>
            </a:r>
            <a:r>
              <a:rPr lang="nl-NL" dirty="0">
                <a:solidFill>
                  <a:schemeClr val="bg1"/>
                </a:solidFill>
              </a:rPr>
              <a:t>en hun</a:t>
            </a:r>
            <a:r>
              <a:rPr lang="nl-NL" dirty="0" smtClean="0">
                <a:solidFill>
                  <a:schemeClr val="bg1"/>
                </a:solidFill>
              </a:rPr>
              <a:t> ouders</a:t>
            </a:r>
            <a:r>
              <a:rPr lang="nl-NL" dirty="0">
                <a:solidFill>
                  <a:schemeClr val="bg1"/>
                </a:solidFill>
              </a:rPr>
              <a:t>?)</a:t>
            </a:r>
          </a:p>
          <a:p>
            <a:endParaRPr lang="nl-NL" b="1" dirty="0" smtClean="0">
              <a:solidFill>
                <a:schemeClr val="bg1"/>
              </a:solidFill>
            </a:endParaRPr>
          </a:p>
        </p:txBody>
      </p:sp>
      <p:sp>
        <p:nvSpPr>
          <p:cNvPr id="15364" name="Tekstvak 7"/>
          <p:cNvSpPr txBox="1">
            <a:spLocks noChangeArrowheads="1"/>
          </p:cNvSpPr>
          <p:nvPr/>
        </p:nvSpPr>
        <p:spPr bwMode="auto">
          <a:xfrm>
            <a:off x="457200" y="479444"/>
            <a:ext cx="8229600" cy="1327131"/>
          </a:xfrm>
          <a:prstGeom prst="rect">
            <a:avLst/>
          </a:prstGeom>
          <a:gradFill flip="none" rotWithShape="1">
            <a:gsLst>
              <a:gs pos="59000">
                <a:srgbClr val="8FD065"/>
              </a:gs>
              <a:gs pos="100000">
                <a:srgbClr val="FFFFFF"/>
              </a:gs>
            </a:gsLst>
            <a:path path="rect">
              <a:fillToRect t="100000" r="100000"/>
            </a:path>
            <a:tileRect l="-100000" b="-100000"/>
          </a:gra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endParaRPr lang="nl-NL" dirty="0">
              <a:latin typeface="Calibri" pitchFamily="-65" charset="0"/>
            </a:endParaRPr>
          </a:p>
        </p:txBody>
      </p:sp>
      <p:pic>
        <p:nvPicPr>
          <p:cNvPr id="7" name="Afbeelding 6" descr="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808" y="1095190"/>
            <a:ext cx="1861034" cy="711385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457200" y="69973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solidFill>
                  <a:srgbClr val="574C76"/>
                </a:solidFill>
              </a:rPr>
              <a:t>Speed dating session: … min. </a:t>
            </a:r>
            <a:endParaRPr lang="en-GB" sz="4000" dirty="0">
              <a:solidFill>
                <a:srgbClr val="574C76"/>
              </a:solidFill>
            </a:endParaRPr>
          </a:p>
        </p:txBody>
      </p:sp>
      <p:sp>
        <p:nvSpPr>
          <p:cNvPr id="8" name="Tijdelijke aanduiding voor inhoud 6"/>
          <p:cNvSpPr txBox="1">
            <a:spLocks/>
          </p:cNvSpPr>
          <p:nvPr/>
        </p:nvSpPr>
        <p:spPr>
          <a:xfrm>
            <a:off x="868234" y="2120900"/>
            <a:ext cx="8275765" cy="3967163"/>
          </a:xfrm>
          <a:prstGeom prst="rect">
            <a:avLst/>
          </a:prstGeom>
          <a:gradFill flip="none" rotWithShape="1">
            <a:gsLst>
              <a:gs pos="46000">
                <a:schemeClr val="bg1">
                  <a:alpha val="45000"/>
                </a:schemeClr>
              </a:gs>
              <a:gs pos="0">
                <a:srgbClr val="2571C4">
                  <a:alpha val="59000"/>
                </a:srgbClr>
              </a:gs>
            </a:gsLst>
            <a:lin ang="18420000" scaled="0"/>
            <a:tileRect/>
          </a:gradFill>
        </p:spPr>
        <p:txBody>
          <a:bodyPr vert="horz" lIns="91440" tIns="45720" rIns="91440" bIns="45720" rtlCol="0">
            <a:normAutofit/>
          </a:bodyPr>
          <a:lstStyle/>
          <a:p>
            <a:pPr marL="457200" lvl="0" indent="-457200">
              <a:spcBef>
                <a:spcPct val="20000"/>
              </a:spcBef>
              <a:buFont typeface="Arial"/>
              <a:buChar char="•"/>
            </a:pPr>
            <a:r>
              <a:rPr lang="en-GB" sz="3200" dirty="0" smtClean="0">
                <a:solidFill>
                  <a:srgbClr val="953735"/>
                </a:solidFill>
              </a:rPr>
              <a:t>check plans</a:t>
            </a:r>
          </a:p>
          <a:p>
            <a:pPr marL="457200" lvl="0" indent="-457200">
              <a:spcBef>
                <a:spcPct val="20000"/>
              </a:spcBef>
              <a:buFont typeface="Arial"/>
              <a:buChar char="•"/>
            </a:pPr>
            <a:r>
              <a:rPr lang="en-GB" sz="3200" dirty="0" smtClean="0">
                <a:solidFill>
                  <a:srgbClr val="953735"/>
                </a:solidFill>
              </a:rPr>
              <a:t>set dates for planned exchanges</a:t>
            </a:r>
          </a:p>
          <a:p>
            <a:pPr marL="457200" lvl="0" indent="-457200">
              <a:spcBef>
                <a:spcPct val="20000"/>
              </a:spcBef>
              <a:buFont typeface="Arial"/>
              <a:buChar char="•"/>
            </a:pPr>
            <a:r>
              <a:rPr lang="en-GB" sz="3200" dirty="0" smtClean="0">
                <a:solidFill>
                  <a:srgbClr val="953735"/>
                </a:solidFill>
              </a:rPr>
              <a:t>themes of exchanges: work plans</a:t>
            </a:r>
          </a:p>
        </p:txBody>
      </p:sp>
    </p:spTree>
    <p:extLst>
      <p:ext uri="{BB962C8B-B14F-4D97-AF65-F5344CB8AC3E}">
        <p14:creationId xmlns:p14="http://schemas.microsoft.com/office/powerpoint/2010/main" val="3449036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ijdelijke aanduiding voor inhoud 6"/>
          <p:cNvSpPr>
            <a:spLocks noGrp="1"/>
          </p:cNvSpPr>
          <p:nvPr>
            <p:ph idx="1"/>
          </p:nvPr>
        </p:nvSpPr>
        <p:spPr>
          <a:xfrm>
            <a:off x="1576388" y="2586038"/>
            <a:ext cx="7567612" cy="3502025"/>
          </a:xfrm>
          <a:solidFill>
            <a:schemeClr val="bg1">
              <a:alpha val="45000"/>
            </a:schemeClr>
          </a:solidFill>
        </p:spPr>
        <p:txBody>
          <a:bodyPr/>
          <a:lstStyle/>
          <a:p>
            <a:endParaRPr lang="nl-NL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nl-NL" dirty="0" smtClean="0">
                <a:solidFill>
                  <a:schemeClr val="bg1"/>
                </a:solidFill>
              </a:rPr>
              <a:t>Een </a:t>
            </a:r>
            <a:r>
              <a:rPr lang="nl-NL" dirty="0">
                <a:solidFill>
                  <a:schemeClr val="bg1"/>
                </a:solidFill>
              </a:rPr>
              <a:t>kleine stap voor de leiding</a:t>
            </a:r>
            <a:r>
              <a:rPr lang="nl-NL" dirty="0" smtClean="0">
                <a:solidFill>
                  <a:schemeClr val="bg1"/>
                </a:solidFill>
              </a:rPr>
              <a:t>,</a:t>
            </a:r>
          </a:p>
          <a:p>
            <a:pPr>
              <a:buNone/>
            </a:pPr>
            <a:r>
              <a:rPr lang="nl-NL" dirty="0" smtClean="0">
                <a:solidFill>
                  <a:schemeClr val="bg1"/>
                </a:solidFill>
              </a:rPr>
              <a:t>			een </a:t>
            </a:r>
            <a:r>
              <a:rPr lang="nl-NL" dirty="0">
                <a:solidFill>
                  <a:schemeClr val="bg1"/>
                </a:solidFill>
              </a:rPr>
              <a:t>grote stap voor de kapoen...</a:t>
            </a:r>
            <a:r>
              <a:rPr lang="nl-NL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nl-NL" dirty="0" smtClean="0">
                <a:solidFill>
                  <a:schemeClr val="bg1"/>
                </a:solidFill>
              </a:rPr>
              <a:t>										(</a:t>
            </a:r>
            <a:r>
              <a:rPr lang="nl-NL" dirty="0">
                <a:solidFill>
                  <a:schemeClr val="bg1"/>
                </a:solidFill>
              </a:rPr>
              <a:t>en hun</a:t>
            </a:r>
            <a:r>
              <a:rPr lang="nl-NL" dirty="0" smtClean="0">
                <a:solidFill>
                  <a:schemeClr val="bg1"/>
                </a:solidFill>
              </a:rPr>
              <a:t> ouders</a:t>
            </a:r>
            <a:r>
              <a:rPr lang="nl-NL" dirty="0">
                <a:solidFill>
                  <a:schemeClr val="bg1"/>
                </a:solidFill>
              </a:rPr>
              <a:t>?)</a:t>
            </a:r>
          </a:p>
          <a:p>
            <a:endParaRPr lang="nl-NL" b="1" dirty="0" smtClean="0">
              <a:solidFill>
                <a:schemeClr val="bg1"/>
              </a:solidFill>
            </a:endParaRPr>
          </a:p>
        </p:txBody>
      </p:sp>
      <p:sp>
        <p:nvSpPr>
          <p:cNvPr id="15364" name="Tekstvak 7"/>
          <p:cNvSpPr txBox="1">
            <a:spLocks noChangeArrowheads="1"/>
          </p:cNvSpPr>
          <p:nvPr/>
        </p:nvSpPr>
        <p:spPr bwMode="auto">
          <a:xfrm>
            <a:off x="457200" y="479444"/>
            <a:ext cx="8229600" cy="1327131"/>
          </a:xfrm>
          <a:prstGeom prst="rect">
            <a:avLst/>
          </a:prstGeom>
          <a:gradFill flip="none" rotWithShape="1">
            <a:gsLst>
              <a:gs pos="59000">
                <a:srgbClr val="8FD065"/>
              </a:gs>
              <a:gs pos="100000">
                <a:srgbClr val="FFFFFF"/>
              </a:gs>
            </a:gsLst>
            <a:path path="rect">
              <a:fillToRect t="100000" r="100000"/>
            </a:path>
            <a:tileRect l="-100000" b="-100000"/>
          </a:gra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endParaRPr lang="nl-NL" dirty="0">
              <a:latin typeface="Calibri" pitchFamily="-65" charset="0"/>
            </a:endParaRPr>
          </a:p>
        </p:txBody>
      </p:sp>
      <p:pic>
        <p:nvPicPr>
          <p:cNvPr id="7" name="Afbeelding 6" descr="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808" y="1095190"/>
            <a:ext cx="1861034" cy="711385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457200" y="699730"/>
            <a:ext cx="822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>
                <a:solidFill>
                  <a:srgbClr val="574C76"/>
                </a:solidFill>
              </a:rPr>
              <a:t>What did we promise?</a:t>
            </a:r>
            <a:endParaRPr lang="en-GB" sz="5400" dirty="0">
              <a:solidFill>
                <a:srgbClr val="574C76"/>
              </a:solidFill>
            </a:endParaRPr>
          </a:p>
        </p:txBody>
      </p:sp>
      <p:sp>
        <p:nvSpPr>
          <p:cNvPr id="8" name="Tijdelijke aanduiding voor inhoud 6"/>
          <p:cNvSpPr txBox="1">
            <a:spLocks/>
          </p:cNvSpPr>
          <p:nvPr/>
        </p:nvSpPr>
        <p:spPr>
          <a:xfrm>
            <a:off x="868234" y="2586038"/>
            <a:ext cx="8275765" cy="3502025"/>
          </a:xfrm>
          <a:prstGeom prst="rect">
            <a:avLst/>
          </a:prstGeom>
          <a:gradFill flip="none" rotWithShape="1">
            <a:gsLst>
              <a:gs pos="46000">
                <a:schemeClr val="bg1">
                  <a:alpha val="45000"/>
                </a:schemeClr>
              </a:gs>
              <a:gs pos="0">
                <a:srgbClr val="2571C4">
                  <a:alpha val="59000"/>
                </a:srgbClr>
              </a:gs>
            </a:gsLst>
            <a:lin ang="18420000" scaled="0"/>
            <a:tileRect/>
          </a:gradFill>
        </p:spPr>
        <p:txBody>
          <a:bodyPr vert="horz" lIns="91440" tIns="45720" rIns="91440" bIns="45720" rtlCol="0">
            <a:norm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" name="Afbeelding 1" descr="summary.tif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113" y="2586037"/>
            <a:ext cx="8225687" cy="35020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ijdelijke aanduiding voor inhoud 6"/>
          <p:cNvSpPr>
            <a:spLocks noGrp="1"/>
          </p:cNvSpPr>
          <p:nvPr>
            <p:ph idx="1"/>
          </p:nvPr>
        </p:nvSpPr>
        <p:spPr>
          <a:xfrm>
            <a:off x="1576388" y="2586038"/>
            <a:ext cx="7567612" cy="3502025"/>
          </a:xfrm>
          <a:solidFill>
            <a:schemeClr val="bg1">
              <a:alpha val="45000"/>
            </a:schemeClr>
          </a:solidFill>
        </p:spPr>
        <p:txBody>
          <a:bodyPr/>
          <a:lstStyle/>
          <a:p>
            <a:endParaRPr lang="nl-NL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nl-NL" dirty="0" smtClean="0">
                <a:solidFill>
                  <a:schemeClr val="bg1"/>
                </a:solidFill>
              </a:rPr>
              <a:t>Een </a:t>
            </a:r>
            <a:r>
              <a:rPr lang="nl-NL" dirty="0">
                <a:solidFill>
                  <a:schemeClr val="bg1"/>
                </a:solidFill>
              </a:rPr>
              <a:t>kleine stap voor de leiding</a:t>
            </a:r>
            <a:r>
              <a:rPr lang="nl-NL" dirty="0" smtClean="0">
                <a:solidFill>
                  <a:schemeClr val="bg1"/>
                </a:solidFill>
              </a:rPr>
              <a:t>,</a:t>
            </a:r>
          </a:p>
          <a:p>
            <a:pPr>
              <a:buNone/>
            </a:pPr>
            <a:r>
              <a:rPr lang="nl-NL" dirty="0" smtClean="0">
                <a:solidFill>
                  <a:schemeClr val="bg1"/>
                </a:solidFill>
              </a:rPr>
              <a:t>			een </a:t>
            </a:r>
            <a:r>
              <a:rPr lang="nl-NL" dirty="0">
                <a:solidFill>
                  <a:schemeClr val="bg1"/>
                </a:solidFill>
              </a:rPr>
              <a:t>grote stap voor de kapoen...</a:t>
            </a:r>
            <a:r>
              <a:rPr lang="nl-NL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nl-NL" dirty="0" smtClean="0">
                <a:solidFill>
                  <a:schemeClr val="bg1"/>
                </a:solidFill>
              </a:rPr>
              <a:t>										(</a:t>
            </a:r>
            <a:r>
              <a:rPr lang="nl-NL" dirty="0">
                <a:solidFill>
                  <a:schemeClr val="bg1"/>
                </a:solidFill>
              </a:rPr>
              <a:t>en hun</a:t>
            </a:r>
            <a:r>
              <a:rPr lang="nl-NL" dirty="0" smtClean="0">
                <a:solidFill>
                  <a:schemeClr val="bg1"/>
                </a:solidFill>
              </a:rPr>
              <a:t> ouders</a:t>
            </a:r>
            <a:r>
              <a:rPr lang="nl-NL" dirty="0">
                <a:solidFill>
                  <a:schemeClr val="bg1"/>
                </a:solidFill>
              </a:rPr>
              <a:t>?)</a:t>
            </a:r>
          </a:p>
          <a:p>
            <a:endParaRPr lang="nl-NL" b="1" dirty="0" smtClean="0">
              <a:solidFill>
                <a:schemeClr val="bg1"/>
              </a:solidFill>
            </a:endParaRPr>
          </a:p>
        </p:txBody>
      </p:sp>
      <p:sp>
        <p:nvSpPr>
          <p:cNvPr id="15364" name="Tekstvak 7"/>
          <p:cNvSpPr txBox="1">
            <a:spLocks noChangeArrowheads="1"/>
          </p:cNvSpPr>
          <p:nvPr/>
        </p:nvSpPr>
        <p:spPr bwMode="auto">
          <a:xfrm>
            <a:off x="457200" y="479444"/>
            <a:ext cx="8229600" cy="1327131"/>
          </a:xfrm>
          <a:prstGeom prst="rect">
            <a:avLst/>
          </a:prstGeom>
          <a:gradFill flip="none" rotWithShape="1">
            <a:gsLst>
              <a:gs pos="59000">
                <a:srgbClr val="8FD065"/>
              </a:gs>
              <a:gs pos="100000">
                <a:srgbClr val="FFFFFF"/>
              </a:gs>
            </a:gsLst>
            <a:path path="rect">
              <a:fillToRect t="100000" r="100000"/>
            </a:path>
            <a:tileRect l="-100000" b="-100000"/>
          </a:gra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endParaRPr lang="nl-NL" dirty="0">
              <a:latin typeface="Calibri" pitchFamily="-65" charset="0"/>
            </a:endParaRPr>
          </a:p>
        </p:txBody>
      </p:sp>
      <p:pic>
        <p:nvPicPr>
          <p:cNvPr id="7" name="Afbeelding 6" descr="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808" y="1095190"/>
            <a:ext cx="1861034" cy="711385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457200" y="699730"/>
            <a:ext cx="822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>
                <a:solidFill>
                  <a:srgbClr val="574C76"/>
                </a:solidFill>
              </a:rPr>
              <a:t>Involvement staff &amp; pupils</a:t>
            </a:r>
            <a:endParaRPr lang="en-GB" sz="5400" dirty="0">
              <a:solidFill>
                <a:srgbClr val="574C76"/>
              </a:solidFill>
            </a:endParaRPr>
          </a:p>
        </p:txBody>
      </p:sp>
      <p:pic>
        <p:nvPicPr>
          <p:cNvPr id="3" name="Afbeelding 2" descr="Involvement.tif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699" y="2908300"/>
            <a:ext cx="8632529" cy="276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541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ijdelijke aanduiding voor inhoud 6"/>
          <p:cNvSpPr>
            <a:spLocks noGrp="1"/>
          </p:cNvSpPr>
          <p:nvPr>
            <p:ph idx="1"/>
          </p:nvPr>
        </p:nvSpPr>
        <p:spPr>
          <a:xfrm>
            <a:off x="1576388" y="2586038"/>
            <a:ext cx="7567612" cy="3502025"/>
          </a:xfrm>
          <a:solidFill>
            <a:schemeClr val="bg1">
              <a:alpha val="45000"/>
            </a:schemeClr>
          </a:solidFill>
        </p:spPr>
        <p:txBody>
          <a:bodyPr/>
          <a:lstStyle/>
          <a:p>
            <a:endParaRPr lang="nl-NL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nl-NL" dirty="0" smtClean="0">
                <a:solidFill>
                  <a:schemeClr val="bg1"/>
                </a:solidFill>
              </a:rPr>
              <a:t>Een </a:t>
            </a:r>
            <a:r>
              <a:rPr lang="nl-NL" dirty="0">
                <a:solidFill>
                  <a:schemeClr val="bg1"/>
                </a:solidFill>
              </a:rPr>
              <a:t>kleine stap voor de leiding</a:t>
            </a:r>
            <a:r>
              <a:rPr lang="nl-NL" dirty="0" smtClean="0">
                <a:solidFill>
                  <a:schemeClr val="bg1"/>
                </a:solidFill>
              </a:rPr>
              <a:t>,</a:t>
            </a:r>
          </a:p>
          <a:p>
            <a:pPr>
              <a:buNone/>
            </a:pPr>
            <a:r>
              <a:rPr lang="nl-NL" dirty="0" smtClean="0">
                <a:solidFill>
                  <a:schemeClr val="bg1"/>
                </a:solidFill>
              </a:rPr>
              <a:t>			een </a:t>
            </a:r>
            <a:r>
              <a:rPr lang="nl-NL" dirty="0">
                <a:solidFill>
                  <a:schemeClr val="bg1"/>
                </a:solidFill>
              </a:rPr>
              <a:t>grote stap voor de kapoen...</a:t>
            </a:r>
            <a:r>
              <a:rPr lang="nl-NL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nl-NL" dirty="0" smtClean="0">
                <a:solidFill>
                  <a:schemeClr val="bg1"/>
                </a:solidFill>
              </a:rPr>
              <a:t>										(</a:t>
            </a:r>
            <a:r>
              <a:rPr lang="nl-NL" dirty="0">
                <a:solidFill>
                  <a:schemeClr val="bg1"/>
                </a:solidFill>
              </a:rPr>
              <a:t>en hun</a:t>
            </a:r>
            <a:r>
              <a:rPr lang="nl-NL" dirty="0" smtClean="0">
                <a:solidFill>
                  <a:schemeClr val="bg1"/>
                </a:solidFill>
              </a:rPr>
              <a:t> ouders</a:t>
            </a:r>
            <a:r>
              <a:rPr lang="nl-NL" dirty="0">
                <a:solidFill>
                  <a:schemeClr val="bg1"/>
                </a:solidFill>
              </a:rPr>
              <a:t>?)</a:t>
            </a:r>
          </a:p>
          <a:p>
            <a:endParaRPr lang="nl-NL" b="1" dirty="0" smtClean="0">
              <a:solidFill>
                <a:schemeClr val="bg1"/>
              </a:solidFill>
            </a:endParaRPr>
          </a:p>
        </p:txBody>
      </p:sp>
      <p:sp>
        <p:nvSpPr>
          <p:cNvPr id="15364" name="Tekstvak 7"/>
          <p:cNvSpPr txBox="1">
            <a:spLocks noChangeArrowheads="1"/>
          </p:cNvSpPr>
          <p:nvPr/>
        </p:nvSpPr>
        <p:spPr bwMode="auto">
          <a:xfrm>
            <a:off x="457200" y="479444"/>
            <a:ext cx="8229600" cy="1327131"/>
          </a:xfrm>
          <a:prstGeom prst="rect">
            <a:avLst/>
          </a:prstGeom>
          <a:gradFill flip="none" rotWithShape="1">
            <a:gsLst>
              <a:gs pos="59000">
                <a:srgbClr val="8FD065"/>
              </a:gs>
              <a:gs pos="100000">
                <a:srgbClr val="FFFFFF"/>
              </a:gs>
            </a:gsLst>
            <a:path path="rect">
              <a:fillToRect t="100000" r="100000"/>
            </a:path>
            <a:tileRect l="-100000" b="-100000"/>
          </a:gra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endParaRPr lang="nl-NL" dirty="0">
              <a:latin typeface="Calibri" pitchFamily="-65" charset="0"/>
            </a:endParaRPr>
          </a:p>
        </p:txBody>
      </p:sp>
      <p:pic>
        <p:nvPicPr>
          <p:cNvPr id="7" name="Afbeelding 6" descr="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808" y="1095190"/>
            <a:ext cx="1861034" cy="711385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457200" y="699730"/>
            <a:ext cx="822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>
                <a:solidFill>
                  <a:srgbClr val="574C76"/>
                </a:solidFill>
              </a:rPr>
              <a:t>Programme</a:t>
            </a:r>
            <a:endParaRPr lang="en-GB" sz="5400" dirty="0">
              <a:solidFill>
                <a:srgbClr val="574C76"/>
              </a:solidFill>
            </a:endParaRPr>
          </a:p>
        </p:txBody>
      </p:sp>
      <p:sp>
        <p:nvSpPr>
          <p:cNvPr id="8" name="Tijdelijke aanduiding voor inhoud 6"/>
          <p:cNvSpPr txBox="1">
            <a:spLocks/>
          </p:cNvSpPr>
          <p:nvPr/>
        </p:nvSpPr>
        <p:spPr>
          <a:xfrm>
            <a:off x="868234" y="2586038"/>
            <a:ext cx="8275765" cy="3502025"/>
          </a:xfrm>
          <a:prstGeom prst="rect">
            <a:avLst/>
          </a:prstGeom>
          <a:gradFill flip="none" rotWithShape="1">
            <a:gsLst>
              <a:gs pos="46000">
                <a:schemeClr val="bg1">
                  <a:alpha val="45000"/>
                </a:schemeClr>
              </a:gs>
              <a:gs pos="0">
                <a:srgbClr val="2571C4">
                  <a:alpha val="59000"/>
                </a:srgbClr>
              </a:gs>
            </a:gsLst>
            <a:lin ang="18420000" scaled="0"/>
            <a:tileRect/>
          </a:gradFill>
        </p:spPr>
        <p:txBody>
          <a:bodyPr vert="horz" lIns="91440" tIns="45720" rIns="91440" bIns="45720" rtlCol="0">
            <a:norm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Afbeelding 3" descr="programme.tif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234" y="3340100"/>
            <a:ext cx="8088690" cy="135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126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ekstvak 7"/>
          <p:cNvSpPr txBox="1">
            <a:spLocks noChangeArrowheads="1"/>
          </p:cNvSpPr>
          <p:nvPr/>
        </p:nvSpPr>
        <p:spPr bwMode="auto">
          <a:xfrm>
            <a:off x="457200" y="479444"/>
            <a:ext cx="8229600" cy="1327131"/>
          </a:xfrm>
          <a:prstGeom prst="rect">
            <a:avLst/>
          </a:prstGeom>
          <a:gradFill flip="none" rotWithShape="1">
            <a:gsLst>
              <a:gs pos="59000">
                <a:srgbClr val="8FD065"/>
              </a:gs>
              <a:gs pos="100000">
                <a:srgbClr val="FFFFFF"/>
              </a:gs>
            </a:gsLst>
            <a:path path="rect">
              <a:fillToRect t="100000" r="100000"/>
            </a:path>
            <a:tileRect l="-100000" b="-100000"/>
          </a:gra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endParaRPr lang="nl-NL" dirty="0">
              <a:latin typeface="Calibri" pitchFamily="-65" charset="0"/>
            </a:endParaRPr>
          </a:p>
        </p:txBody>
      </p:sp>
      <p:pic>
        <p:nvPicPr>
          <p:cNvPr id="7" name="Afbeelding 6" descr="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808" y="1095190"/>
            <a:ext cx="1861034" cy="711385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457200" y="699730"/>
            <a:ext cx="822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>
                <a:solidFill>
                  <a:srgbClr val="574C76"/>
                </a:solidFill>
              </a:rPr>
              <a:t>Results/ outcome</a:t>
            </a:r>
            <a:endParaRPr lang="en-GB" sz="5400" dirty="0">
              <a:solidFill>
                <a:srgbClr val="574C76"/>
              </a:solidFill>
            </a:endParaRPr>
          </a:p>
        </p:txBody>
      </p:sp>
      <p:sp>
        <p:nvSpPr>
          <p:cNvPr id="8" name="Tijdelijke aanduiding voor inhoud 6"/>
          <p:cNvSpPr txBox="1">
            <a:spLocks/>
          </p:cNvSpPr>
          <p:nvPr/>
        </p:nvSpPr>
        <p:spPr>
          <a:xfrm>
            <a:off x="868234" y="2586038"/>
            <a:ext cx="8275765" cy="3502025"/>
          </a:xfrm>
          <a:prstGeom prst="rect">
            <a:avLst/>
          </a:prstGeom>
          <a:gradFill flip="none" rotWithShape="1">
            <a:gsLst>
              <a:gs pos="46000">
                <a:schemeClr val="bg1">
                  <a:alpha val="45000"/>
                </a:schemeClr>
              </a:gs>
              <a:gs pos="0">
                <a:srgbClr val="2571C4">
                  <a:alpha val="59000"/>
                </a:srgbClr>
              </a:gs>
            </a:gsLst>
            <a:lin ang="18420000" scaled="0"/>
            <a:tileRect/>
          </a:gradFill>
        </p:spPr>
        <p:txBody>
          <a:bodyPr vert="horz" lIns="91440" tIns="45720" rIns="91440" bIns="45720" rtlCol="0">
            <a:norm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" name="Afbeelding 1" descr="outcomes.tif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514601"/>
            <a:ext cx="8187018" cy="356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861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ekstvak 7"/>
          <p:cNvSpPr txBox="1">
            <a:spLocks noChangeArrowheads="1"/>
          </p:cNvSpPr>
          <p:nvPr/>
        </p:nvSpPr>
        <p:spPr bwMode="auto">
          <a:xfrm>
            <a:off x="457200" y="479444"/>
            <a:ext cx="8229600" cy="1327131"/>
          </a:xfrm>
          <a:prstGeom prst="rect">
            <a:avLst/>
          </a:prstGeom>
          <a:gradFill flip="none" rotWithShape="1">
            <a:gsLst>
              <a:gs pos="59000">
                <a:srgbClr val="8FD065"/>
              </a:gs>
              <a:gs pos="100000">
                <a:srgbClr val="FFFFFF"/>
              </a:gs>
            </a:gsLst>
            <a:path path="rect">
              <a:fillToRect t="100000" r="100000"/>
            </a:path>
            <a:tileRect l="-100000" b="-100000"/>
          </a:gra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endParaRPr lang="nl-NL" dirty="0">
              <a:latin typeface="Calibri" pitchFamily="-65" charset="0"/>
            </a:endParaRPr>
          </a:p>
        </p:txBody>
      </p:sp>
      <p:pic>
        <p:nvPicPr>
          <p:cNvPr id="7" name="Afbeelding 6" descr="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808" y="1095190"/>
            <a:ext cx="1861034" cy="711385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457200" y="699730"/>
            <a:ext cx="822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>
                <a:solidFill>
                  <a:srgbClr val="574C76"/>
                </a:solidFill>
              </a:rPr>
              <a:t>Work programme</a:t>
            </a:r>
            <a:endParaRPr lang="en-GB" sz="5400" dirty="0">
              <a:solidFill>
                <a:srgbClr val="574C76"/>
              </a:solidFill>
            </a:endParaRPr>
          </a:p>
        </p:txBody>
      </p:sp>
      <p:sp>
        <p:nvSpPr>
          <p:cNvPr id="8" name="Tijdelijke aanduiding voor inhoud 6"/>
          <p:cNvSpPr txBox="1">
            <a:spLocks/>
          </p:cNvSpPr>
          <p:nvPr/>
        </p:nvSpPr>
        <p:spPr>
          <a:xfrm>
            <a:off x="868234" y="2586038"/>
            <a:ext cx="8275765" cy="3502025"/>
          </a:xfrm>
          <a:prstGeom prst="rect">
            <a:avLst/>
          </a:prstGeom>
          <a:gradFill flip="none" rotWithShape="1">
            <a:gsLst>
              <a:gs pos="46000">
                <a:schemeClr val="bg1">
                  <a:alpha val="45000"/>
                </a:schemeClr>
              </a:gs>
              <a:gs pos="0">
                <a:srgbClr val="2571C4">
                  <a:alpha val="59000"/>
                </a:srgbClr>
              </a:gs>
            </a:gsLst>
            <a:lin ang="18420000" scaled="0"/>
            <a:tileRect/>
          </a:gradFill>
        </p:spPr>
        <p:txBody>
          <a:bodyPr vert="horz" lIns="91440" tIns="45720" rIns="91440" bIns="45720" rtlCol="0">
            <a:norm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etc. etc.: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see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Q-doc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Afbeelding 2" descr="work programme.tif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5934" y="2692602"/>
            <a:ext cx="5499100" cy="3284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314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ijdelijke aanduiding voor inhoud 6"/>
          <p:cNvSpPr>
            <a:spLocks noGrp="1"/>
          </p:cNvSpPr>
          <p:nvPr>
            <p:ph idx="1"/>
          </p:nvPr>
        </p:nvSpPr>
        <p:spPr>
          <a:xfrm>
            <a:off x="1576388" y="2586038"/>
            <a:ext cx="7567612" cy="3502025"/>
          </a:xfrm>
          <a:solidFill>
            <a:schemeClr val="bg1">
              <a:alpha val="45000"/>
            </a:schemeClr>
          </a:solidFill>
        </p:spPr>
        <p:txBody>
          <a:bodyPr/>
          <a:lstStyle/>
          <a:p>
            <a:endParaRPr lang="nl-NL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nl-NL" dirty="0" smtClean="0">
                <a:solidFill>
                  <a:schemeClr val="bg1"/>
                </a:solidFill>
              </a:rPr>
              <a:t>Een </a:t>
            </a:r>
            <a:r>
              <a:rPr lang="nl-NL" dirty="0">
                <a:solidFill>
                  <a:schemeClr val="bg1"/>
                </a:solidFill>
              </a:rPr>
              <a:t>kleine stap voor de leiding</a:t>
            </a:r>
            <a:r>
              <a:rPr lang="nl-NL" dirty="0" smtClean="0">
                <a:solidFill>
                  <a:schemeClr val="bg1"/>
                </a:solidFill>
              </a:rPr>
              <a:t>,</a:t>
            </a:r>
          </a:p>
          <a:p>
            <a:pPr>
              <a:buNone/>
            </a:pPr>
            <a:r>
              <a:rPr lang="nl-NL" dirty="0" smtClean="0">
                <a:solidFill>
                  <a:schemeClr val="bg1"/>
                </a:solidFill>
              </a:rPr>
              <a:t>			een </a:t>
            </a:r>
            <a:r>
              <a:rPr lang="nl-NL" dirty="0">
                <a:solidFill>
                  <a:schemeClr val="bg1"/>
                </a:solidFill>
              </a:rPr>
              <a:t>grote stap voor de kapoen...</a:t>
            </a:r>
            <a:r>
              <a:rPr lang="nl-NL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nl-NL" dirty="0" smtClean="0">
                <a:solidFill>
                  <a:schemeClr val="bg1"/>
                </a:solidFill>
              </a:rPr>
              <a:t>										(</a:t>
            </a:r>
            <a:r>
              <a:rPr lang="nl-NL" dirty="0">
                <a:solidFill>
                  <a:schemeClr val="bg1"/>
                </a:solidFill>
              </a:rPr>
              <a:t>en hun</a:t>
            </a:r>
            <a:r>
              <a:rPr lang="nl-NL" dirty="0" smtClean="0">
                <a:solidFill>
                  <a:schemeClr val="bg1"/>
                </a:solidFill>
              </a:rPr>
              <a:t> ouders</a:t>
            </a:r>
            <a:r>
              <a:rPr lang="nl-NL" dirty="0">
                <a:solidFill>
                  <a:schemeClr val="bg1"/>
                </a:solidFill>
              </a:rPr>
              <a:t>?)</a:t>
            </a:r>
          </a:p>
          <a:p>
            <a:endParaRPr lang="nl-NL" b="1" dirty="0" smtClean="0">
              <a:solidFill>
                <a:schemeClr val="bg1"/>
              </a:solidFill>
            </a:endParaRPr>
          </a:p>
        </p:txBody>
      </p:sp>
      <p:sp>
        <p:nvSpPr>
          <p:cNvPr id="15364" name="Tekstvak 7"/>
          <p:cNvSpPr txBox="1">
            <a:spLocks noChangeArrowheads="1"/>
          </p:cNvSpPr>
          <p:nvPr/>
        </p:nvSpPr>
        <p:spPr bwMode="auto">
          <a:xfrm>
            <a:off x="457200" y="479444"/>
            <a:ext cx="8229600" cy="1327131"/>
          </a:xfrm>
          <a:prstGeom prst="rect">
            <a:avLst/>
          </a:prstGeom>
          <a:gradFill flip="none" rotWithShape="1">
            <a:gsLst>
              <a:gs pos="59000">
                <a:srgbClr val="8FD065"/>
              </a:gs>
              <a:gs pos="100000">
                <a:srgbClr val="FFFFFF"/>
              </a:gs>
            </a:gsLst>
            <a:path path="rect">
              <a:fillToRect t="100000" r="100000"/>
            </a:path>
            <a:tileRect l="-100000" b="-100000"/>
          </a:gra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endParaRPr lang="nl-NL" dirty="0">
              <a:latin typeface="Calibri" pitchFamily="-65" charset="0"/>
            </a:endParaRPr>
          </a:p>
        </p:txBody>
      </p:sp>
      <p:pic>
        <p:nvPicPr>
          <p:cNvPr id="7" name="Afbeelding 6" descr="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808" y="1095190"/>
            <a:ext cx="1861034" cy="711385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457200" y="69973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 smtClean="0">
                <a:solidFill>
                  <a:srgbClr val="574C76"/>
                </a:solidFill>
              </a:rPr>
              <a:t>What have we achieved so far?</a:t>
            </a:r>
            <a:endParaRPr lang="en-GB" sz="4800" dirty="0">
              <a:solidFill>
                <a:srgbClr val="574C76"/>
              </a:solidFill>
            </a:endParaRPr>
          </a:p>
        </p:txBody>
      </p:sp>
      <p:sp>
        <p:nvSpPr>
          <p:cNvPr id="8" name="Tijdelijke aanduiding voor inhoud 6"/>
          <p:cNvSpPr txBox="1">
            <a:spLocks/>
          </p:cNvSpPr>
          <p:nvPr/>
        </p:nvSpPr>
        <p:spPr>
          <a:xfrm>
            <a:off x="868234" y="2586038"/>
            <a:ext cx="8275765" cy="3502025"/>
          </a:xfrm>
          <a:prstGeom prst="rect">
            <a:avLst/>
          </a:prstGeom>
          <a:gradFill flip="none" rotWithShape="1">
            <a:gsLst>
              <a:gs pos="46000">
                <a:schemeClr val="bg1">
                  <a:alpha val="45000"/>
                </a:schemeClr>
              </a:gs>
              <a:gs pos="0">
                <a:srgbClr val="2571C4">
                  <a:alpha val="59000"/>
                </a:srgbClr>
              </a:gs>
            </a:gsLst>
            <a:lin ang="18420000" scaled="0"/>
            <a:tileRect/>
          </a:gradFill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GB" sz="3200" dirty="0" smtClean="0">
                <a:solidFill>
                  <a:srgbClr val="953735"/>
                </a:solidFill>
              </a:rPr>
              <a:t>2 network conferences; 2 steering committee meetings</a:t>
            </a: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GB" sz="3200" dirty="0" smtClean="0">
                <a:solidFill>
                  <a:srgbClr val="953735"/>
                </a:solidFill>
              </a:rPr>
              <a:t>2 master </a:t>
            </a:r>
            <a:r>
              <a:rPr lang="en-GB" sz="3200" dirty="0" smtClean="0">
                <a:solidFill>
                  <a:srgbClr val="953735"/>
                </a:solidFill>
              </a:rPr>
              <a:t>classes: short feedback by </a:t>
            </a:r>
            <a:r>
              <a:rPr lang="en-GB" sz="3200" dirty="0" err="1" smtClean="0">
                <a:solidFill>
                  <a:srgbClr val="953735"/>
                </a:solidFill>
              </a:rPr>
              <a:t>Svein</a:t>
            </a:r>
            <a:r>
              <a:rPr lang="en-GB" sz="3200" dirty="0" smtClean="0">
                <a:solidFill>
                  <a:srgbClr val="953735"/>
                </a:solidFill>
              </a:rPr>
              <a:t> </a:t>
            </a:r>
            <a:r>
              <a:rPr lang="en-GB" sz="3200" smtClean="0">
                <a:solidFill>
                  <a:srgbClr val="953735"/>
                </a:solidFill>
              </a:rPr>
              <a:t>&amp; Eva</a:t>
            </a:r>
            <a:endParaRPr lang="en-GB" sz="3200" dirty="0" smtClean="0">
              <a:solidFill>
                <a:srgbClr val="953735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GB" sz="3200" dirty="0" smtClean="0">
                <a:solidFill>
                  <a:srgbClr val="953735"/>
                </a:solidFill>
              </a:rPr>
              <a:t>bilateral exchanges</a:t>
            </a:r>
          </a:p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en-GB" sz="3200" dirty="0" smtClean="0">
                <a:solidFill>
                  <a:srgbClr val="953735"/>
                </a:solidFill>
              </a:rPr>
              <a:t>ETHOS theme:</a:t>
            </a:r>
          </a:p>
          <a:p>
            <a:pPr marL="800100" lvl="1" indent="-342900">
              <a:spcBef>
                <a:spcPct val="20000"/>
              </a:spcBef>
              <a:buFont typeface="Arial"/>
              <a:buChar char="•"/>
            </a:pPr>
            <a:r>
              <a:rPr lang="en-GB" sz="2800" dirty="0" smtClean="0">
                <a:solidFill>
                  <a:srgbClr val="953735"/>
                </a:solidFill>
              </a:rPr>
              <a:t>preparation of questionnaire</a:t>
            </a:r>
          </a:p>
          <a:p>
            <a:pPr marL="800100" lvl="1" indent="-342900">
              <a:spcBef>
                <a:spcPct val="20000"/>
              </a:spcBef>
              <a:buFont typeface="Arial"/>
              <a:buChar char="•"/>
            </a:pPr>
            <a:r>
              <a:rPr lang="en-GB" sz="2800" dirty="0" smtClean="0">
                <a:solidFill>
                  <a:srgbClr val="953735"/>
                </a:solidFill>
              </a:rPr>
              <a:t>outcome on leadership</a:t>
            </a:r>
            <a:endParaRPr lang="en-GB" sz="2800" dirty="0">
              <a:solidFill>
                <a:srgbClr val="953735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ijdelijke aanduiding voor inhoud 6"/>
          <p:cNvSpPr>
            <a:spLocks noGrp="1"/>
          </p:cNvSpPr>
          <p:nvPr>
            <p:ph idx="1"/>
          </p:nvPr>
        </p:nvSpPr>
        <p:spPr>
          <a:xfrm>
            <a:off x="1576388" y="2586038"/>
            <a:ext cx="7567612" cy="3502025"/>
          </a:xfrm>
          <a:solidFill>
            <a:schemeClr val="bg1">
              <a:alpha val="45000"/>
            </a:schemeClr>
          </a:solidFill>
        </p:spPr>
        <p:txBody>
          <a:bodyPr/>
          <a:lstStyle/>
          <a:p>
            <a:endParaRPr lang="nl-NL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nl-NL" dirty="0" smtClean="0">
                <a:solidFill>
                  <a:schemeClr val="bg1"/>
                </a:solidFill>
              </a:rPr>
              <a:t>Een </a:t>
            </a:r>
            <a:r>
              <a:rPr lang="nl-NL" dirty="0">
                <a:solidFill>
                  <a:schemeClr val="bg1"/>
                </a:solidFill>
              </a:rPr>
              <a:t>kleine stap voor de leiding</a:t>
            </a:r>
            <a:r>
              <a:rPr lang="nl-NL" dirty="0" smtClean="0">
                <a:solidFill>
                  <a:schemeClr val="bg1"/>
                </a:solidFill>
              </a:rPr>
              <a:t>,</a:t>
            </a:r>
          </a:p>
          <a:p>
            <a:pPr>
              <a:buNone/>
            </a:pPr>
            <a:r>
              <a:rPr lang="nl-NL" dirty="0" smtClean="0">
                <a:solidFill>
                  <a:schemeClr val="bg1"/>
                </a:solidFill>
              </a:rPr>
              <a:t>			een </a:t>
            </a:r>
            <a:r>
              <a:rPr lang="nl-NL" dirty="0">
                <a:solidFill>
                  <a:schemeClr val="bg1"/>
                </a:solidFill>
              </a:rPr>
              <a:t>grote stap voor de kapoen...</a:t>
            </a:r>
            <a:r>
              <a:rPr lang="nl-NL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nl-NL" dirty="0" smtClean="0">
                <a:solidFill>
                  <a:schemeClr val="bg1"/>
                </a:solidFill>
              </a:rPr>
              <a:t>										(</a:t>
            </a:r>
            <a:r>
              <a:rPr lang="nl-NL" dirty="0">
                <a:solidFill>
                  <a:schemeClr val="bg1"/>
                </a:solidFill>
              </a:rPr>
              <a:t>en hun</a:t>
            </a:r>
            <a:r>
              <a:rPr lang="nl-NL" dirty="0" smtClean="0">
                <a:solidFill>
                  <a:schemeClr val="bg1"/>
                </a:solidFill>
              </a:rPr>
              <a:t> ouders</a:t>
            </a:r>
            <a:r>
              <a:rPr lang="nl-NL" dirty="0">
                <a:solidFill>
                  <a:schemeClr val="bg1"/>
                </a:solidFill>
              </a:rPr>
              <a:t>?)</a:t>
            </a:r>
          </a:p>
          <a:p>
            <a:endParaRPr lang="nl-NL" b="1" dirty="0" smtClean="0">
              <a:solidFill>
                <a:schemeClr val="bg1"/>
              </a:solidFill>
            </a:endParaRPr>
          </a:p>
        </p:txBody>
      </p:sp>
      <p:sp>
        <p:nvSpPr>
          <p:cNvPr id="15364" name="Tekstvak 7"/>
          <p:cNvSpPr txBox="1">
            <a:spLocks noChangeArrowheads="1"/>
          </p:cNvSpPr>
          <p:nvPr/>
        </p:nvSpPr>
        <p:spPr bwMode="auto">
          <a:xfrm>
            <a:off x="457200" y="479444"/>
            <a:ext cx="8229600" cy="1327131"/>
          </a:xfrm>
          <a:prstGeom prst="rect">
            <a:avLst/>
          </a:prstGeom>
          <a:gradFill flip="none" rotWithShape="1">
            <a:gsLst>
              <a:gs pos="59000">
                <a:srgbClr val="8FD065"/>
              </a:gs>
              <a:gs pos="100000">
                <a:srgbClr val="FFFFFF"/>
              </a:gs>
            </a:gsLst>
            <a:path path="rect">
              <a:fillToRect t="100000" r="100000"/>
            </a:path>
            <a:tileRect l="-100000" b="-100000"/>
          </a:gra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endParaRPr lang="nl-NL" dirty="0">
              <a:latin typeface="Calibri" pitchFamily="-65" charset="0"/>
            </a:endParaRPr>
          </a:p>
        </p:txBody>
      </p:sp>
      <p:pic>
        <p:nvPicPr>
          <p:cNvPr id="7" name="Afbeelding 6" descr="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808" y="1095190"/>
            <a:ext cx="1861034" cy="711385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457200" y="699730"/>
            <a:ext cx="822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>
                <a:solidFill>
                  <a:srgbClr val="574C76"/>
                </a:solidFill>
              </a:rPr>
              <a:t>What did we not achieve?</a:t>
            </a:r>
            <a:endParaRPr lang="en-GB" sz="5400" dirty="0">
              <a:solidFill>
                <a:srgbClr val="574C76"/>
              </a:solidFill>
            </a:endParaRPr>
          </a:p>
        </p:txBody>
      </p:sp>
      <p:sp>
        <p:nvSpPr>
          <p:cNvPr id="8" name="Tijdelijke aanduiding voor inhoud 6"/>
          <p:cNvSpPr txBox="1">
            <a:spLocks/>
          </p:cNvSpPr>
          <p:nvPr/>
        </p:nvSpPr>
        <p:spPr>
          <a:xfrm>
            <a:off x="868234" y="2586038"/>
            <a:ext cx="8275765" cy="3502025"/>
          </a:xfrm>
          <a:prstGeom prst="rect">
            <a:avLst/>
          </a:prstGeom>
          <a:gradFill flip="none" rotWithShape="1">
            <a:gsLst>
              <a:gs pos="46000">
                <a:schemeClr val="bg1">
                  <a:alpha val="45000"/>
                </a:schemeClr>
              </a:gs>
              <a:gs pos="0">
                <a:srgbClr val="2571C4">
                  <a:alpha val="59000"/>
                </a:srgbClr>
              </a:gs>
            </a:gsLst>
            <a:lin ang="18420000" scaled="0"/>
            <a:tileRect/>
          </a:gradFill>
        </p:spPr>
        <p:txBody>
          <a:bodyPr vert="horz" lIns="91440" tIns="45720" rIns="91440" bIns="45720" rtlCol="0">
            <a:normAutofit/>
          </a:bodyPr>
          <a:lstStyle/>
          <a:p>
            <a:pPr marL="457200" lvl="0" indent="-457200">
              <a:spcBef>
                <a:spcPct val="20000"/>
              </a:spcBef>
              <a:buFont typeface="Arial"/>
              <a:buChar char="•"/>
            </a:pPr>
            <a:r>
              <a:rPr lang="en-GB" sz="3200" dirty="0" smtClean="0">
                <a:solidFill>
                  <a:srgbClr val="953735"/>
                </a:solidFill>
              </a:rPr>
              <a:t>interviews/ questionnaire by pupils</a:t>
            </a:r>
          </a:p>
          <a:p>
            <a:pPr lvl="0">
              <a:spcBef>
                <a:spcPct val="20000"/>
              </a:spcBef>
            </a:pPr>
            <a:endParaRPr lang="en-GB" sz="3200" dirty="0" smtClean="0">
              <a:solidFill>
                <a:srgbClr val="953735"/>
              </a:solidFill>
            </a:endParaRPr>
          </a:p>
          <a:p>
            <a:pPr marL="457200" lvl="0" indent="-457200">
              <a:spcBef>
                <a:spcPct val="20000"/>
              </a:spcBef>
              <a:buFont typeface="Arial"/>
              <a:buChar char="•"/>
            </a:pPr>
            <a:endParaRPr lang="en-GB" sz="3200" dirty="0" smtClean="0">
              <a:solidFill>
                <a:srgbClr val="953735"/>
              </a:solidFill>
            </a:endParaRPr>
          </a:p>
          <a:p>
            <a:pPr marL="457200" lvl="0" indent="-457200">
              <a:spcBef>
                <a:spcPct val="20000"/>
              </a:spcBef>
              <a:buFont typeface="Arial"/>
              <a:buChar char="•"/>
            </a:pPr>
            <a:r>
              <a:rPr lang="en-GB" sz="3200" dirty="0" smtClean="0">
                <a:solidFill>
                  <a:srgbClr val="953735"/>
                </a:solidFill>
              </a:rPr>
              <a:t>some master class(</a:t>
            </a:r>
            <a:r>
              <a:rPr lang="en-GB" sz="3200" dirty="0" err="1" smtClean="0">
                <a:solidFill>
                  <a:srgbClr val="953735"/>
                </a:solidFill>
              </a:rPr>
              <a:t>es</a:t>
            </a:r>
            <a:r>
              <a:rPr lang="en-GB" sz="3200" dirty="0" smtClean="0">
                <a:solidFill>
                  <a:srgbClr val="953735"/>
                </a:solidFill>
              </a:rPr>
              <a:t>)?</a:t>
            </a:r>
            <a:endParaRPr lang="en-GB" sz="2800" dirty="0" smtClean="0">
              <a:solidFill>
                <a:srgbClr val="953735"/>
              </a:solidFill>
            </a:endParaRPr>
          </a:p>
        </p:txBody>
      </p:sp>
      <p:pic>
        <p:nvPicPr>
          <p:cNvPr id="2" name="Afbeelding 1" descr="involvement pupils SN.tif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234" y="3213100"/>
            <a:ext cx="8008034" cy="10287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ijdelijke aanduiding voor inhoud 6"/>
          <p:cNvSpPr>
            <a:spLocks noGrp="1"/>
          </p:cNvSpPr>
          <p:nvPr>
            <p:ph idx="1"/>
          </p:nvPr>
        </p:nvSpPr>
        <p:spPr>
          <a:xfrm>
            <a:off x="1576388" y="2586038"/>
            <a:ext cx="7567612" cy="3502025"/>
          </a:xfrm>
          <a:solidFill>
            <a:schemeClr val="bg1">
              <a:alpha val="45000"/>
            </a:schemeClr>
          </a:solidFill>
        </p:spPr>
        <p:txBody>
          <a:bodyPr/>
          <a:lstStyle/>
          <a:p>
            <a:endParaRPr lang="nl-NL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nl-NL" dirty="0" smtClean="0">
                <a:solidFill>
                  <a:schemeClr val="bg1"/>
                </a:solidFill>
              </a:rPr>
              <a:t>Een </a:t>
            </a:r>
            <a:r>
              <a:rPr lang="nl-NL" dirty="0">
                <a:solidFill>
                  <a:schemeClr val="bg1"/>
                </a:solidFill>
              </a:rPr>
              <a:t>kleine stap voor de leiding</a:t>
            </a:r>
            <a:r>
              <a:rPr lang="nl-NL" dirty="0" smtClean="0">
                <a:solidFill>
                  <a:schemeClr val="bg1"/>
                </a:solidFill>
              </a:rPr>
              <a:t>,</a:t>
            </a:r>
          </a:p>
          <a:p>
            <a:pPr>
              <a:buNone/>
            </a:pPr>
            <a:r>
              <a:rPr lang="nl-NL" dirty="0" smtClean="0">
                <a:solidFill>
                  <a:schemeClr val="bg1"/>
                </a:solidFill>
              </a:rPr>
              <a:t>			een </a:t>
            </a:r>
            <a:r>
              <a:rPr lang="nl-NL" dirty="0">
                <a:solidFill>
                  <a:schemeClr val="bg1"/>
                </a:solidFill>
              </a:rPr>
              <a:t>grote stap voor de kapoen...</a:t>
            </a:r>
            <a:r>
              <a:rPr lang="nl-NL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nl-NL" dirty="0" smtClean="0">
                <a:solidFill>
                  <a:schemeClr val="bg1"/>
                </a:solidFill>
              </a:rPr>
              <a:t>										(</a:t>
            </a:r>
            <a:r>
              <a:rPr lang="nl-NL" dirty="0">
                <a:solidFill>
                  <a:schemeClr val="bg1"/>
                </a:solidFill>
              </a:rPr>
              <a:t>en hun</a:t>
            </a:r>
            <a:r>
              <a:rPr lang="nl-NL" dirty="0" smtClean="0">
                <a:solidFill>
                  <a:schemeClr val="bg1"/>
                </a:solidFill>
              </a:rPr>
              <a:t> ouders</a:t>
            </a:r>
            <a:r>
              <a:rPr lang="nl-NL" dirty="0">
                <a:solidFill>
                  <a:schemeClr val="bg1"/>
                </a:solidFill>
              </a:rPr>
              <a:t>?)</a:t>
            </a:r>
          </a:p>
          <a:p>
            <a:endParaRPr lang="nl-NL" b="1" dirty="0" smtClean="0">
              <a:solidFill>
                <a:schemeClr val="bg1"/>
              </a:solidFill>
            </a:endParaRPr>
          </a:p>
        </p:txBody>
      </p:sp>
      <p:sp>
        <p:nvSpPr>
          <p:cNvPr id="15364" name="Tekstvak 7"/>
          <p:cNvSpPr txBox="1">
            <a:spLocks noChangeArrowheads="1"/>
          </p:cNvSpPr>
          <p:nvPr/>
        </p:nvSpPr>
        <p:spPr bwMode="auto">
          <a:xfrm>
            <a:off x="457200" y="479444"/>
            <a:ext cx="8229600" cy="1327131"/>
          </a:xfrm>
          <a:prstGeom prst="rect">
            <a:avLst/>
          </a:prstGeom>
          <a:gradFill flip="none" rotWithShape="1">
            <a:gsLst>
              <a:gs pos="59000">
                <a:srgbClr val="8FD065"/>
              </a:gs>
              <a:gs pos="100000">
                <a:srgbClr val="FFFFFF"/>
              </a:gs>
            </a:gsLst>
            <a:path path="rect">
              <a:fillToRect t="100000" r="100000"/>
            </a:path>
            <a:tileRect l="-100000" b="-100000"/>
          </a:gra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endParaRPr lang="nl-NL" dirty="0">
              <a:latin typeface="Calibri" pitchFamily="-65" charset="0"/>
            </a:endParaRPr>
          </a:p>
        </p:txBody>
      </p:sp>
      <p:pic>
        <p:nvPicPr>
          <p:cNvPr id="7" name="Afbeelding 6" descr="log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808" y="1095190"/>
            <a:ext cx="1861034" cy="711385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457200" y="69973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 smtClean="0">
                <a:solidFill>
                  <a:srgbClr val="574C76"/>
                </a:solidFill>
              </a:rPr>
              <a:t>What do we have to do in year 2?</a:t>
            </a:r>
            <a:endParaRPr lang="en-GB" sz="4400" dirty="0">
              <a:solidFill>
                <a:srgbClr val="574C76"/>
              </a:solidFill>
            </a:endParaRPr>
          </a:p>
        </p:txBody>
      </p:sp>
      <p:sp>
        <p:nvSpPr>
          <p:cNvPr id="8" name="Tijdelijke aanduiding voor inhoud 6"/>
          <p:cNvSpPr txBox="1">
            <a:spLocks/>
          </p:cNvSpPr>
          <p:nvPr/>
        </p:nvSpPr>
        <p:spPr>
          <a:xfrm>
            <a:off x="868234" y="2586038"/>
            <a:ext cx="8275765" cy="3502025"/>
          </a:xfrm>
          <a:prstGeom prst="rect">
            <a:avLst/>
          </a:prstGeom>
          <a:gradFill flip="none" rotWithShape="1">
            <a:gsLst>
              <a:gs pos="46000">
                <a:schemeClr val="bg1">
                  <a:alpha val="45000"/>
                </a:schemeClr>
              </a:gs>
              <a:gs pos="0">
                <a:srgbClr val="2571C4">
                  <a:alpha val="59000"/>
                </a:srgbClr>
              </a:gs>
            </a:gsLst>
            <a:lin ang="18420000" scaled="0"/>
            <a:tileRect/>
          </a:gradFill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457200" lvl="0" indent="-457200">
              <a:spcBef>
                <a:spcPct val="20000"/>
              </a:spcBef>
              <a:buFont typeface="Arial"/>
              <a:buChar char="•"/>
            </a:pPr>
            <a:r>
              <a:rPr lang="en-GB" sz="2700" dirty="0" smtClean="0">
                <a:solidFill>
                  <a:srgbClr val="953735"/>
                </a:solidFill>
              </a:rPr>
              <a:t>master classes</a:t>
            </a:r>
            <a:endParaRPr lang="en-GB" sz="2700" dirty="0">
              <a:solidFill>
                <a:srgbClr val="953735"/>
              </a:solidFill>
            </a:endParaRPr>
          </a:p>
          <a:p>
            <a:pPr marL="457200" lvl="0" indent="-457200">
              <a:spcBef>
                <a:spcPct val="20000"/>
              </a:spcBef>
              <a:buFont typeface="Arial"/>
              <a:buChar char="•"/>
            </a:pPr>
            <a:r>
              <a:rPr lang="en-GB" sz="2700" dirty="0" smtClean="0">
                <a:solidFill>
                  <a:srgbClr val="953735"/>
                </a:solidFill>
              </a:rPr>
              <a:t>network conferences (SK + F): OK</a:t>
            </a:r>
          </a:p>
          <a:p>
            <a:pPr marL="457200" lvl="0" indent="-457200">
              <a:spcBef>
                <a:spcPct val="20000"/>
              </a:spcBef>
              <a:buFont typeface="Arial"/>
              <a:buChar char="•"/>
            </a:pPr>
            <a:r>
              <a:rPr lang="en-GB" sz="2700" dirty="0" smtClean="0">
                <a:solidFill>
                  <a:srgbClr val="953735"/>
                </a:solidFill>
              </a:rPr>
              <a:t>meetings Steering Committee (B): OK</a:t>
            </a:r>
          </a:p>
          <a:p>
            <a:pPr marL="457200" lvl="0" indent="-457200">
              <a:spcBef>
                <a:spcPct val="20000"/>
              </a:spcBef>
              <a:buFont typeface="Arial"/>
              <a:buChar char="•"/>
            </a:pPr>
            <a:r>
              <a:rPr lang="en-GB" sz="2700" dirty="0" smtClean="0">
                <a:solidFill>
                  <a:srgbClr val="953735"/>
                </a:solidFill>
              </a:rPr>
              <a:t>mini-conference on Special Needs (B), including results on the questionnaire: OK</a:t>
            </a:r>
          </a:p>
          <a:p>
            <a:pPr marL="457200" lvl="0" indent="-457200">
              <a:spcBef>
                <a:spcPct val="20000"/>
              </a:spcBef>
              <a:buFont typeface="Arial"/>
              <a:buChar char="•"/>
            </a:pPr>
            <a:r>
              <a:rPr lang="en-GB" sz="2700" dirty="0" smtClean="0">
                <a:solidFill>
                  <a:srgbClr val="953735"/>
                </a:solidFill>
              </a:rPr>
              <a:t>mini-conference on sports (A): OK</a:t>
            </a:r>
          </a:p>
          <a:p>
            <a:pPr marL="457200" lvl="0" indent="-457200">
              <a:spcBef>
                <a:spcPct val="20000"/>
              </a:spcBef>
              <a:buFont typeface="Arial"/>
              <a:buChar char="•"/>
            </a:pPr>
            <a:r>
              <a:rPr lang="en-GB" sz="2700" dirty="0" smtClean="0">
                <a:solidFill>
                  <a:srgbClr val="953735"/>
                </a:solidFill>
              </a:rPr>
              <a:t>bilateral exchanges</a:t>
            </a:r>
          </a:p>
          <a:p>
            <a:pPr marL="457200" lvl="0" indent="-457200">
              <a:spcBef>
                <a:spcPct val="20000"/>
              </a:spcBef>
              <a:buFont typeface="Arial"/>
              <a:buChar char="•"/>
            </a:pPr>
            <a:r>
              <a:rPr lang="en-GB" sz="2700" dirty="0" smtClean="0">
                <a:solidFill>
                  <a:srgbClr val="953735"/>
                </a:solidFill>
              </a:rPr>
              <a:t>final report (!)</a:t>
            </a:r>
          </a:p>
          <a:p>
            <a:pPr marL="457200" lvl="0" indent="-457200">
              <a:spcBef>
                <a:spcPct val="20000"/>
              </a:spcBef>
              <a:buFont typeface="Arial"/>
              <a:buChar char="•"/>
            </a:pPr>
            <a:r>
              <a:rPr lang="en-GB" sz="2700" dirty="0" smtClean="0">
                <a:solidFill>
                  <a:srgbClr val="953735"/>
                </a:solidFill>
              </a:rPr>
              <a:t>new application 2013-2015 (by Feb 2013)</a:t>
            </a:r>
          </a:p>
          <a:p>
            <a:pPr marL="457200" lvl="0" indent="-457200">
              <a:spcBef>
                <a:spcPct val="20000"/>
              </a:spcBef>
              <a:buFont typeface="Arial"/>
              <a:buChar char="•"/>
            </a:pPr>
            <a:endParaRPr lang="en-GB" sz="2800" dirty="0" smtClean="0">
              <a:solidFill>
                <a:srgbClr val="953735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348</Words>
  <Application>Microsoft Macintosh PowerPoint</Application>
  <PresentationFormat>Diavoorstelling (4:3)</PresentationFormat>
  <Paragraphs>93</Paragraphs>
  <Slides>12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Office-thema</vt:lpstr>
      <vt:lpstr>ethos project: Progress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 needs conference ethos</dc:title>
  <dc:creator>thomas vanhulle</dc:creator>
  <cp:lastModifiedBy>Hans Vanhulle</cp:lastModifiedBy>
  <cp:revision>38</cp:revision>
  <dcterms:created xsi:type="dcterms:W3CDTF">2012-05-06T12:42:48Z</dcterms:created>
  <dcterms:modified xsi:type="dcterms:W3CDTF">2012-05-10T12:07:03Z</dcterms:modified>
</cp:coreProperties>
</file>